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368" r:id="rId1"/>
  </p:sldMasterIdLst>
  <p:notesMasterIdLst>
    <p:notesMasterId r:id="rId32"/>
  </p:notesMasterIdLst>
  <p:sldIdLst>
    <p:sldId id="256" r:id="rId2"/>
    <p:sldId id="283" r:id="rId3"/>
    <p:sldId id="258" r:id="rId4"/>
    <p:sldId id="259" r:id="rId5"/>
    <p:sldId id="260" r:id="rId6"/>
    <p:sldId id="261" r:id="rId7"/>
    <p:sldId id="284" r:id="rId8"/>
    <p:sldId id="285" r:id="rId9"/>
    <p:sldId id="262" r:id="rId10"/>
    <p:sldId id="275" r:id="rId11"/>
    <p:sldId id="274" r:id="rId12"/>
    <p:sldId id="277" r:id="rId13"/>
    <p:sldId id="276" r:id="rId14"/>
    <p:sldId id="278" r:id="rId15"/>
    <p:sldId id="279" r:id="rId16"/>
    <p:sldId id="280" r:id="rId17"/>
    <p:sldId id="281" r:id="rId18"/>
    <p:sldId id="263" r:id="rId19"/>
    <p:sldId id="282" r:id="rId20"/>
    <p:sldId id="265" r:id="rId21"/>
    <p:sldId id="286" r:id="rId22"/>
    <p:sldId id="266" r:id="rId23"/>
    <p:sldId id="267" r:id="rId24"/>
    <p:sldId id="268" r:id="rId25"/>
    <p:sldId id="287" r:id="rId26"/>
    <p:sldId id="288" r:id="rId27"/>
    <p:sldId id="271" r:id="rId28"/>
    <p:sldId id="272" r:id="rId29"/>
    <p:sldId id="273" r:id="rId30"/>
    <p:sldId id="28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81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644085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814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21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21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2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9464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48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576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27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395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71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80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4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93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30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7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5721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965752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702773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10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535316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646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683538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33607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90391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716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01089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589336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61BEF0D-F0BB-DE4B-95CE-6DB70DBA9567}" type="datetimeFigureOut">
              <a:rPr lang="en-US" smtClean="0"/>
              <a:pPr/>
              <a:t>8/2/2023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89429"/>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https://technofaq.org/posts/2020/10/digital-marketing-strategy-a-must-for-every-small-busines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emrush.com/blog/keyword-research-guide-for-seo/#step-2:-analyzing-keywords" TargetMode="External"/><Relationship Id="rId2" Type="http://schemas.openxmlformats.org/officeDocument/2006/relationships/hyperlink" Target="https://www.semrush.com/blog/keyword-research-guide-for-seo/#step-1:-finding-keywords" TargetMode="External"/><Relationship Id="rId1" Type="http://schemas.openxmlformats.org/officeDocument/2006/relationships/slideLayout" Target="../slideLayouts/slideLayout7.xml"/><Relationship Id="rId4" Type="http://schemas.openxmlformats.org/officeDocument/2006/relationships/hyperlink" Target="https://www.semrush.com/blog/keyword-research-guide-for-seo/#step-3:-targeting-keyword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blog.topicranker.com/which-keywords-are-best-to-target/"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instagram.com/stories/axisbank100/3154603939950044544?utm_source=ig_story_item_share&amp;igshid=MTc4MmM1YmI2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drive.google.com/file/d/16mQ3yxDsSOnAap8L0CWnd_IyX2XAr0zE/view?usp=drive_link" TargetMode="External"/><Relationship Id="rId4" Type="http://schemas.openxmlformats.org/officeDocument/2006/relationships/hyperlink" Target="https://www.axisbank.com/progress-with-us-articles/managing-credit/why-keeping-your-credit-card-active-is-importa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axisbank.com/progress-with-us-articles/managing-credit/why-keeping-your-credit-card-active-is-importan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stagram.com/p/CvCxph0x8SB/?utm_source=ig_web_copy_link&amp;igshid=MzRlODBiNWFlZA" TargetMode="External"/><Relationship Id="rId2" Type="http://schemas.openxmlformats.org/officeDocument/2006/relationships/hyperlink" Target="https://drive.google.com/file/d/16mQ3yxDsSOnAap8L0CWnd_IyX2XAr0zE/view?usp=drive_lin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fb.me/bkQYRCnWp1w9U7"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hdfcbank.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www.idbibank.in/" TargetMode="External"/><Relationship Id="rId4" Type="http://schemas.openxmlformats.org/officeDocument/2006/relationships/hyperlink" Target="https://www.iciciban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p:cNvSpPr>
            <a:spLocks noGrp="1"/>
          </p:cNvSpPr>
          <p:nvPr>
            <p:ph type="title"/>
          </p:nvPr>
        </p:nvSpPr>
        <p:spPr>
          <a:xfrm>
            <a:off x="1054026" y="3877779"/>
            <a:ext cx="6686550" cy="425054"/>
          </a:xfrm>
        </p:spPr>
        <p:txBody>
          <a:bodyPr>
            <a:normAutofit fontScale="90000"/>
          </a:bodyPr>
          <a:lstStyle/>
          <a:p>
            <a:pPr algn="ctr"/>
            <a:br>
              <a:rPr lang="en-IN" sz="3600" b="1" u="sng" cap="none" spc="0" dirty="0">
                <a:ln w="6600">
                  <a:solidFill>
                    <a:schemeClr val="accent2"/>
                  </a:solidFill>
                  <a:prstDash val="solid"/>
                </a:ln>
                <a:solidFill>
                  <a:srgbClr val="FFFFFF"/>
                </a:solidFill>
                <a:effectLst>
                  <a:outerShdw dist="38100" dir="2700000" algn="tl" rotWithShape="0">
                    <a:schemeClr val="accent2"/>
                  </a:outerShdw>
                </a:effectLst>
              </a:rPr>
            </a:br>
            <a:r>
              <a:rPr lang="en-US" sz="3200" b="1" cap="none" spc="0" dirty="0">
                <a:ln w="6600">
                  <a:solidFill>
                    <a:schemeClr val="accent2"/>
                  </a:solidFill>
                  <a:prstDash val="solid"/>
                </a:ln>
                <a:solidFill>
                  <a:schemeClr val="accent1">
                    <a:lumMod val="40000"/>
                    <a:lumOff val="60000"/>
                  </a:schemeClr>
                </a:solidFill>
                <a:effectLst>
                  <a:outerShdw dist="38100" dir="2700000" algn="tl" rotWithShape="0">
                    <a:schemeClr val="accent2"/>
                  </a:outerShdw>
                </a:effectLst>
                <a:latin typeface="Algerian" panose="04020705040A02060702" pitchFamily="82" charset="0"/>
              </a:rPr>
              <a:t>TOPIC</a:t>
            </a:r>
            <a:r>
              <a:rPr lang="en-US" b="1" dirty="0">
                <a:solidFill>
                  <a:schemeClr val="accent1">
                    <a:lumMod val="40000"/>
                    <a:lumOff val="60000"/>
                  </a:schemeClr>
                </a:solidFill>
                <a:latin typeface="Algerian" panose="04020705040A02060702" pitchFamily="82" charset="0"/>
              </a:rPr>
              <a:t> </a:t>
            </a:r>
            <a:r>
              <a:rPr lang="en-US" b="1" dirty="0">
                <a:solidFill>
                  <a:schemeClr val="accent1">
                    <a:lumMod val="40000"/>
                    <a:lumOff val="60000"/>
                  </a:schemeClr>
                </a:solidFill>
                <a:effectLst>
                  <a:reflection blurRad="6350" stA="55000" endA="50" endPos="85000" dist="60007" dir="5400000" sy="-100000" algn="bl" rotWithShape="0"/>
                </a:effectLst>
                <a:latin typeface="Algerian" panose="04020705040A02060702" pitchFamily="82" charset="0"/>
              </a:rPr>
              <a:t>: </a:t>
            </a:r>
            <a:r>
              <a:rPr lang="en-US" sz="3600" b="1" dirty="0" err="1">
                <a:solidFill>
                  <a:srgbClr val="FFC000"/>
                </a:solidFill>
                <a:effectLst>
                  <a:reflection blurRad="6350" stA="55000" endA="50" endPos="85000" dist="60007" dir="5400000" sy="-100000" algn="bl" rotWithShape="0"/>
                </a:effectLst>
                <a:latin typeface="Algerian" panose="04020705040A02060702" pitchFamily="82" charset="0"/>
              </a:rPr>
              <a:t>AXIS_banK</a:t>
            </a:r>
            <a:endParaRPr lang="en-IN" sz="3600" b="1" dirty="0">
              <a:solidFill>
                <a:srgbClr val="FFC000"/>
              </a:solidFill>
              <a:effectLst>
                <a:reflection blurRad="6350" stA="55000" endA="50" endPos="85000" dist="60007" dir="5400000" sy="-100000" algn="bl" rotWithShape="0"/>
              </a:effectLst>
              <a:latin typeface="Algerian" panose="04020705040A02060702" pitchFamily="82" charset="0"/>
            </a:endParaRPr>
          </a:p>
        </p:txBody>
      </p:sp>
      <p:pic>
        <p:nvPicPr>
          <p:cNvPr id="7" name="Picture Placeholder 6">
            <a:extLst>
              <a:ext uri="{FF2B5EF4-FFF2-40B4-BE49-F238E27FC236}">
                <a16:creationId xmlns:a16="http://schemas.microsoft.com/office/drawing/2014/main" id="{BB8B3FB9-5FBE-92FB-6C17-F4F2C5615698}"/>
              </a:ext>
            </a:extLst>
          </p:cNvPr>
          <p:cNvPicPr>
            <a:picLocks noGrp="1" noChangeAspect="1"/>
          </p:cNvPicPr>
          <p:nvPr>
            <p:ph type="pic" idx="1"/>
          </p:nvPr>
        </p:nvPicPr>
        <p:blipFill>
          <a:blip r:embed="rId3">
            <a:extLst>
              <a:ext uri="{837473B0-CC2E-450A-ABE3-18F120FF3D39}">
                <a1611:picAttrSrcUrl xmlns:a1611="http://schemas.microsoft.com/office/drawing/2016/11/main" r:id="rId4"/>
              </a:ext>
            </a:extLst>
          </a:blip>
          <a:srcRect t="18727" b="18727"/>
          <a:stretch>
            <a:fillRect/>
          </a:stretch>
        </p:blipFill>
        <p:spPr>
          <a:xfrm>
            <a:off x="1305389" y="1134882"/>
            <a:ext cx="6183825" cy="2492947"/>
          </a:xfrm>
        </p:spPr>
      </p:pic>
      <p:sp>
        <p:nvSpPr>
          <p:cNvPr id="5" name="Text Placeholder 4">
            <a:extLst>
              <a:ext uri="{FF2B5EF4-FFF2-40B4-BE49-F238E27FC236}">
                <a16:creationId xmlns:a16="http://schemas.microsoft.com/office/drawing/2014/main" id="{2CE5A5C6-961F-395C-103B-3BCBEC77B06B}"/>
              </a:ext>
            </a:extLst>
          </p:cNvPr>
          <p:cNvSpPr>
            <a:spLocks noGrp="1"/>
          </p:cNvSpPr>
          <p:nvPr>
            <p:ph type="body" sz="half" idx="2"/>
          </p:nvPr>
        </p:nvSpPr>
        <p:spPr>
          <a:xfrm flipV="1">
            <a:off x="1941910" y="5950153"/>
            <a:ext cx="6686550" cy="504656"/>
          </a:xfrm>
        </p:spPr>
        <p:txBody>
          <a:bodyPr/>
          <a:lstStyle/>
          <a:p>
            <a:endParaRPr lang="en-IN" dirty="0"/>
          </a:p>
        </p:txBody>
      </p:sp>
      <p:sp>
        <p:nvSpPr>
          <p:cNvPr id="2" name="Rectangle 1"/>
          <p:cNvSpPr/>
          <p:nvPr/>
        </p:nvSpPr>
        <p:spPr>
          <a:xfrm>
            <a:off x="-36813" y="-108973"/>
            <a:ext cx="8868228" cy="1366528"/>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Comprehensive Digital Marketing </a:t>
            </a:r>
            <a:endParaRPr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a:p>
            <a:pPr marL="0" lvl="0" indent="0" algn="ctr" rtl="0">
              <a:lnSpc>
                <a:spcPct val="115000"/>
              </a:lnSpc>
              <a:spcBef>
                <a:spcPts val="0"/>
              </a:spcBef>
              <a:spcAft>
                <a:spcPts val="0"/>
              </a:spcAft>
              <a:buNone/>
            </a:pPr>
            <a:r>
              <a:rPr lang="en-GB"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rPr>
              <a:t>Project Work</a:t>
            </a:r>
            <a:endParaRPr lang="en-IN"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63500">
                  <a:schemeClr val="accent1">
                    <a:satMod val="175000"/>
                    <a:alpha val="40000"/>
                  </a:schemeClr>
                </a:glow>
                <a:reflection blurRad="6350" stA="55000" endA="300" endPos="45500" dir="5400000" sy="-100000" algn="bl" rotWithShape="0"/>
              </a:effectLst>
            </a:endParaRPr>
          </a:p>
        </p:txBody>
      </p:sp>
      <p:sp>
        <p:nvSpPr>
          <p:cNvPr id="10" name="Rectangle 9"/>
          <p:cNvSpPr/>
          <p:nvPr/>
        </p:nvSpPr>
        <p:spPr>
          <a:xfrm>
            <a:off x="7146373" y="4090306"/>
            <a:ext cx="2964174" cy="738664"/>
          </a:xfrm>
          <a:prstGeom prst="rect">
            <a:avLst/>
          </a:prstGeom>
        </p:spPr>
        <p:txBody>
          <a:bodyPr wrap="square">
            <a:spAutoFit/>
          </a:bodyPr>
          <a:lstStyle/>
          <a:p>
            <a:r>
              <a:rPr lang="en-US" b="1" i="1" dirty="0"/>
              <a:t>PROJECT DONE</a:t>
            </a:r>
          </a:p>
          <a:p>
            <a:r>
              <a:rPr lang="en-US" b="1" i="1" dirty="0"/>
              <a:t>          BY:</a:t>
            </a:r>
          </a:p>
          <a:p>
            <a:r>
              <a:rPr lang="en-US" dirty="0">
                <a:solidFill>
                  <a:srgbClr val="FFFFFF"/>
                </a:solidFill>
                <a:latin typeface="Algerian" panose="04020705040A02060702" pitchFamily="82" charset="0"/>
              </a:rPr>
              <a:t>KINTALI HEMANTH </a:t>
            </a:r>
            <a:endParaRPr lang="en-IN" dirty="0">
              <a:solidFill>
                <a:srgbClr val="FFFFFF"/>
              </a:solidFill>
              <a:latin typeface="Algerian" panose="04020705040A02060702" pitchFamily="82"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0" y="242888"/>
            <a:ext cx="8521700" cy="4325937"/>
          </a:xfrm>
        </p:spPr>
        <p:txBody>
          <a:bodyPr>
            <a:normAutofit lnSpcReduction="10000"/>
          </a:bodyPr>
          <a:lstStyle/>
          <a:p>
            <a:pPr>
              <a:buFont typeface="Wingdings" panose="05000000000000000000" pitchFamily="2" charset="2"/>
              <a:buChar char="§"/>
            </a:pPr>
            <a:r>
              <a:rPr lang="en-US" sz="1400" b="1" dirty="0">
                <a:solidFill>
                  <a:schemeClr val="tx1"/>
                </a:solidFill>
              </a:rPr>
              <a:t>Keyword Research:</a:t>
            </a:r>
            <a:r>
              <a:rPr lang="en-US" sz="1400" dirty="0"/>
              <a:t> </a:t>
            </a:r>
          </a:p>
          <a:p>
            <a:pPr marL="114300" indent="0">
              <a:buNone/>
            </a:pPr>
            <a:endParaRPr lang="en-US" sz="1400" dirty="0"/>
          </a:p>
          <a:p>
            <a:pPr>
              <a:buFont typeface="Wingdings" panose="05000000000000000000" pitchFamily="2" charset="2"/>
              <a:buChar char="Ø"/>
            </a:pPr>
            <a:r>
              <a:rPr lang="en-US" sz="1600" i="1" u="sng" dirty="0">
                <a:solidFill>
                  <a:schemeClr val="accent1"/>
                </a:solidFill>
              </a:rPr>
              <a:t>Axis Bank Research Objectives</a:t>
            </a:r>
            <a:r>
              <a:rPr lang="en-US" sz="1600" dirty="0">
                <a:solidFill>
                  <a:schemeClr val="accent1"/>
                </a:solidFill>
              </a:rPr>
              <a:t>:</a:t>
            </a:r>
          </a:p>
          <a:p>
            <a:pPr marL="114300" indent="0">
              <a:buNone/>
            </a:pPr>
            <a:r>
              <a:rPr lang="en-US" sz="1300" dirty="0">
                <a:solidFill>
                  <a:schemeClr val="tx1"/>
                </a:solidFill>
              </a:rPr>
              <a:t> </a:t>
            </a:r>
            <a:endParaRPr lang="en-US" sz="1400" dirty="0">
              <a:solidFill>
                <a:schemeClr val="tx1"/>
              </a:solidFill>
            </a:endParaRPr>
          </a:p>
          <a:p>
            <a:pPr marL="114300" indent="0">
              <a:buNone/>
            </a:pPr>
            <a:r>
              <a:rPr lang="en-US" sz="1400" dirty="0">
                <a:solidFill>
                  <a:schemeClr val="tx1"/>
                </a:solidFill>
              </a:rPr>
              <a:t>1) To observe the various product and service offering under retail banking and the other day to day branch operation activities.</a:t>
            </a:r>
            <a:br>
              <a:rPr lang="en-US" sz="1400" dirty="0">
                <a:solidFill>
                  <a:schemeClr val="tx1"/>
                </a:solidFill>
              </a:rPr>
            </a:br>
            <a:r>
              <a:rPr lang="en-US" sz="1400" dirty="0">
                <a:solidFill>
                  <a:schemeClr val="tx1"/>
                </a:solidFill>
              </a:rPr>
              <a:t>2) To observe customer query handling so as to ensure customer satisfaction.</a:t>
            </a:r>
            <a:br>
              <a:rPr lang="en-US" sz="1400" dirty="0">
                <a:solidFill>
                  <a:schemeClr val="tx1"/>
                </a:solidFill>
              </a:rPr>
            </a:br>
            <a:r>
              <a:rPr lang="en-US" sz="1400" dirty="0">
                <a:solidFill>
                  <a:schemeClr val="tx1"/>
                </a:solidFill>
              </a:rPr>
              <a:t>3) To observe and analyze any shortcomings in the branch operations.</a:t>
            </a:r>
          </a:p>
          <a:p>
            <a:pPr marL="114300" indent="0">
              <a:buNone/>
            </a:pPr>
            <a:endParaRPr lang="en-US" sz="1200" dirty="0">
              <a:solidFill>
                <a:schemeClr val="tx1"/>
              </a:solidFill>
            </a:endParaRPr>
          </a:p>
          <a:p>
            <a:pPr>
              <a:buFont typeface="Wingdings" panose="05000000000000000000" pitchFamily="2" charset="2"/>
              <a:buChar char="Ø"/>
            </a:pPr>
            <a:endParaRPr lang="en-US" sz="1200" dirty="0">
              <a:solidFill>
                <a:schemeClr val="tx1"/>
              </a:solidFill>
            </a:endParaRPr>
          </a:p>
          <a:p>
            <a:pPr>
              <a:buFont typeface="Wingdings" panose="05000000000000000000" pitchFamily="2" charset="2"/>
              <a:buChar char="Ø"/>
            </a:pPr>
            <a:r>
              <a:rPr lang="en-US" sz="1600" i="1" u="sng" dirty="0">
                <a:solidFill>
                  <a:schemeClr val="accent1"/>
                </a:solidFill>
              </a:rPr>
              <a:t>Brainstorms seed Keyword:</a:t>
            </a:r>
          </a:p>
          <a:p>
            <a:pPr marL="114300" indent="0">
              <a:buNone/>
            </a:pPr>
            <a:endParaRPr lang="en-US" sz="1200" dirty="0">
              <a:solidFill>
                <a:schemeClr val="tx1"/>
              </a:solidFill>
            </a:endParaRPr>
          </a:p>
          <a:p>
            <a:pPr marL="114300" indent="0">
              <a:buNone/>
            </a:pPr>
            <a:r>
              <a:rPr lang="en-US" sz="1400" dirty="0">
                <a:solidFill>
                  <a:schemeClr val="tx1"/>
                </a:solidFill>
              </a:rPr>
              <a:t>Seed keywords are the main terms that describe your niche, product, or service. They are the foundation of your keyword research, as they help you generate more specific and relevant keywords. You can start by brainstorming a list of seed keywords based on your own knowledge, customer feedback, competitor analysis, or industry trends. You can also use tools like Google Trends, Answer the Public, or Uber suggest to find popular and related seed keywords.</a:t>
            </a:r>
            <a:endParaRPr lang="en-IN" sz="1400" dirty="0">
              <a:solidFill>
                <a:schemeClr val="tx1"/>
              </a:solidFill>
            </a:endParaRPr>
          </a:p>
        </p:txBody>
      </p:sp>
    </p:spTree>
    <p:extLst>
      <p:ext uri="{BB962C8B-B14F-4D97-AF65-F5344CB8AC3E}">
        <p14:creationId xmlns:p14="http://schemas.microsoft.com/office/powerpoint/2010/main" val="29504002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5155" y="0"/>
            <a:ext cx="8521700" cy="573088"/>
          </a:xfrm>
        </p:spPr>
        <p:txBody>
          <a:bodyPr>
            <a:normAutofit/>
          </a:bodyPr>
          <a:lstStyle/>
          <a:p>
            <a:r>
              <a:rPr lang="en-US" sz="1400" b="1" i="1" dirty="0"/>
              <a:t>Keyword Research Tools: </a:t>
            </a:r>
            <a:r>
              <a:rPr lang="en-US" sz="1400" b="1" i="1" dirty="0">
                <a:solidFill>
                  <a:schemeClr val="accent1"/>
                </a:solidFill>
              </a:rPr>
              <a:t>SEMRUSH</a:t>
            </a:r>
            <a:endParaRPr lang="en-IN" sz="1400" b="1" i="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879764"/>
            <a:ext cx="8465156" cy="3631607"/>
          </a:xfrm>
          <a:prstGeom prst="rect">
            <a:avLst/>
          </a:prstGeom>
        </p:spPr>
      </p:pic>
    </p:spTree>
    <p:extLst>
      <p:ext uri="{BB962C8B-B14F-4D97-AF65-F5344CB8AC3E}">
        <p14:creationId xmlns:p14="http://schemas.microsoft.com/office/powerpoint/2010/main" val="241174923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1478" y="0"/>
            <a:ext cx="8521700" cy="573088"/>
          </a:xfrm>
        </p:spPr>
        <p:txBody>
          <a:bodyPr>
            <a:normAutofit/>
          </a:bodyPr>
          <a:lstStyle/>
          <a:p>
            <a:r>
              <a:rPr lang="en-US" sz="1400" b="1" i="1" dirty="0">
                <a:solidFill>
                  <a:srgbClr val="00B0F0"/>
                </a:solidFill>
              </a:rPr>
              <a:t>Analysis of Competitor Keywords</a:t>
            </a:r>
            <a:r>
              <a:rPr lang="en-US" sz="1400" dirty="0">
                <a:solidFill>
                  <a:schemeClr val="tx1"/>
                </a:solidFill>
              </a:rPr>
              <a:t>: The competitors are 1.HDFC 2.ICICI 3.IDBI</a:t>
            </a:r>
            <a:endParaRPr lang="en-IN" sz="1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920743"/>
            <a:ext cx="8520600" cy="3648132"/>
          </a:xfrm>
          <a:prstGeom prst="rect">
            <a:avLst/>
          </a:prstGeom>
        </p:spPr>
      </p:pic>
    </p:spTree>
    <p:extLst>
      <p:ext uri="{BB962C8B-B14F-4D97-AF65-F5344CB8AC3E}">
        <p14:creationId xmlns:p14="http://schemas.microsoft.com/office/powerpoint/2010/main" val="407233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491" y="103146"/>
            <a:ext cx="8521700" cy="573088"/>
          </a:xfrm>
        </p:spPr>
        <p:txBody>
          <a:bodyPr>
            <a:normAutofit/>
          </a:bodyPr>
          <a:lstStyle/>
          <a:p>
            <a:pPr marL="171450" indent="-171450">
              <a:buSzPct val="150000"/>
              <a:buFont typeface="Wingdings" panose="05000000000000000000" pitchFamily="2" charset="2"/>
              <a:buChar char="Ø"/>
            </a:pPr>
            <a:r>
              <a:rPr lang="en-US" sz="1400" dirty="0">
                <a:solidFill>
                  <a:schemeClr val="accent1"/>
                </a:solidFill>
              </a:rPr>
              <a:t>Long-Tail Keywords </a:t>
            </a:r>
            <a:r>
              <a:rPr lang="en-US" sz="1400" dirty="0">
                <a:solidFill>
                  <a:schemeClr val="tx1"/>
                </a:solidFill>
              </a:rPr>
              <a:t>:</a:t>
            </a:r>
            <a:endParaRPr lang="en-IN" sz="1400" dirty="0">
              <a:solidFill>
                <a:schemeClr val="tx1"/>
              </a:solidFill>
            </a:endParaRPr>
          </a:p>
        </p:txBody>
      </p:sp>
      <p:sp>
        <p:nvSpPr>
          <p:cNvPr id="3" name="Text Placeholder 2"/>
          <p:cNvSpPr>
            <a:spLocks noGrp="1"/>
          </p:cNvSpPr>
          <p:nvPr>
            <p:ph type="body" idx="4294967295"/>
          </p:nvPr>
        </p:nvSpPr>
        <p:spPr>
          <a:xfrm>
            <a:off x="201478" y="785854"/>
            <a:ext cx="8521700" cy="3681412"/>
          </a:xfrm>
        </p:spPr>
        <p:txBody>
          <a:bodyPr>
            <a:normAutofit/>
          </a:bodyPr>
          <a:lstStyle/>
          <a:p>
            <a:pPr>
              <a:buFont typeface="Arial" panose="020B0604020202020204" pitchFamily="34" charset="0"/>
              <a:buChar char="•"/>
            </a:pPr>
            <a:r>
              <a:rPr lang="en-US" sz="1200" dirty="0">
                <a:solidFill>
                  <a:schemeClr val="tx1"/>
                </a:solidFill>
              </a:rPr>
              <a:t> It include the most words of any type. Long-tail keywords</a:t>
            </a:r>
          </a:p>
          <a:p>
            <a:pPr marL="114300" indent="0">
              <a:buNone/>
            </a:pPr>
            <a:r>
              <a:rPr lang="en-US" sz="1200" dirty="0">
                <a:solidFill>
                  <a:schemeClr val="tx1"/>
                </a:solidFill>
              </a:rPr>
              <a:t>        are typically phrases, questions or full product names.</a:t>
            </a:r>
          </a:p>
          <a:p>
            <a:pPr marL="114300" indent="0">
              <a:buNone/>
            </a:pPr>
            <a:r>
              <a:rPr lang="en-US" sz="1200" dirty="0">
                <a:solidFill>
                  <a:schemeClr val="tx1"/>
                </a:solidFill>
              </a:rPr>
              <a:t>        Due to the specific nature of these keywords, they </a:t>
            </a:r>
          </a:p>
          <a:p>
            <a:pPr marL="114300" indent="0">
              <a:buNone/>
            </a:pPr>
            <a:r>
              <a:rPr lang="en-US" sz="1200" dirty="0">
                <a:solidFill>
                  <a:schemeClr val="tx1"/>
                </a:solidFill>
              </a:rPr>
              <a:t>        be the most targeted keywords in your strategy</a:t>
            </a:r>
            <a:r>
              <a:rPr lang="en-US" sz="1200" dirty="0"/>
              <a:t>.</a:t>
            </a:r>
          </a:p>
          <a:p>
            <a:pPr marL="114300" indent="0">
              <a:buNone/>
            </a:pPr>
            <a:endParaRPr lang="en-US" sz="1200" dirty="0"/>
          </a:p>
          <a:p>
            <a:pPr>
              <a:buFont typeface="Arial" panose="020B0604020202020204" pitchFamily="34" charset="0"/>
              <a:buChar char="•"/>
            </a:pPr>
            <a:r>
              <a:rPr lang="en-US" sz="1200" dirty="0">
                <a:solidFill>
                  <a:schemeClr val="tx1"/>
                </a:solidFill>
              </a:rPr>
              <a:t>Even though these keywords have low search volumes,</a:t>
            </a:r>
          </a:p>
          <a:p>
            <a:pPr marL="114300" indent="0">
              <a:buNone/>
            </a:pPr>
            <a:r>
              <a:rPr lang="en-US" sz="1200" dirty="0">
                <a:solidFill>
                  <a:schemeClr val="tx1"/>
                </a:solidFill>
              </a:rPr>
              <a:t>       their specificity makes it more likely for conversions to happen.</a:t>
            </a:r>
          </a:p>
          <a:p>
            <a:pPr marL="114300" indent="0">
              <a:buNone/>
            </a:pPr>
            <a:r>
              <a:rPr lang="en-US" sz="1200" dirty="0">
                <a:solidFill>
                  <a:schemeClr val="tx1"/>
                </a:solidFill>
              </a:rPr>
              <a:t>       Someone searching for “best smartphones” is in-market for a</a:t>
            </a:r>
          </a:p>
          <a:p>
            <a:pPr marL="114300" indent="0">
              <a:buNone/>
            </a:pPr>
            <a:r>
              <a:rPr lang="en-US" sz="1200" dirty="0">
                <a:solidFill>
                  <a:schemeClr val="tx1"/>
                </a:solidFill>
              </a:rPr>
              <a:t>       new phone. However, they are still researching and comparing </a:t>
            </a:r>
          </a:p>
          <a:p>
            <a:pPr marL="114300" indent="0">
              <a:buNone/>
            </a:pPr>
            <a:r>
              <a:rPr lang="en-US" sz="1200" dirty="0">
                <a:solidFill>
                  <a:schemeClr val="tx1"/>
                </a:solidFill>
              </a:rPr>
              <a:t>       prices.</a:t>
            </a:r>
          </a:p>
          <a:p>
            <a:pPr marL="114300" indent="0">
              <a:buNone/>
            </a:pPr>
            <a:endParaRPr lang="en-IN" sz="1200" dirty="0"/>
          </a:p>
        </p:txBody>
      </p:sp>
      <p:pic>
        <p:nvPicPr>
          <p:cNvPr id="4" name="Picture 3"/>
          <p:cNvPicPr>
            <a:picLocks noChangeAspect="1"/>
          </p:cNvPicPr>
          <p:nvPr/>
        </p:nvPicPr>
        <p:blipFill>
          <a:blip r:embed="rId2"/>
          <a:stretch>
            <a:fillRect/>
          </a:stretch>
        </p:blipFill>
        <p:spPr>
          <a:xfrm>
            <a:off x="5413418" y="676234"/>
            <a:ext cx="3026919" cy="3537670"/>
          </a:xfrm>
          <a:prstGeom prst="rect">
            <a:avLst/>
          </a:prstGeom>
        </p:spPr>
      </p:pic>
    </p:spTree>
    <p:extLst>
      <p:ext uri="{BB962C8B-B14F-4D97-AF65-F5344CB8AC3E}">
        <p14:creationId xmlns:p14="http://schemas.microsoft.com/office/powerpoint/2010/main" val="123708628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8488" y="95788"/>
            <a:ext cx="8521700" cy="573088"/>
          </a:xfrm>
        </p:spPr>
        <p:txBody>
          <a:bodyPr>
            <a:normAutofit/>
          </a:bodyPr>
          <a:lstStyle/>
          <a:p>
            <a:pPr marL="285750" indent="-285750">
              <a:buSzPct val="140000"/>
              <a:buFont typeface="Wingdings" panose="05000000000000000000" pitchFamily="2" charset="2"/>
              <a:buChar char="Ø"/>
            </a:pPr>
            <a:r>
              <a:rPr lang="en-US" sz="1600" dirty="0">
                <a:solidFill>
                  <a:schemeClr val="accent1"/>
                </a:solidFill>
              </a:rPr>
              <a:t>One Page Optimization :  </a:t>
            </a:r>
            <a:r>
              <a:rPr lang="en-US" sz="1600" dirty="0">
                <a:solidFill>
                  <a:schemeClr val="tx1"/>
                </a:solidFill>
              </a:rPr>
              <a:t>Meta-Tag optimization</a:t>
            </a:r>
            <a:endParaRPr lang="en-IN" sz="1600" dirty="0">
              <a:solidFill>
                <a:schemeClr val="tx1"/>
              </a:solidFill>
            </a:endParaRPr>
          </a:p>
        </p:txBody>
      </p:sp>
      <p:sp>
        <p:nvSpPr>
          <p:cNvPr id="3" name="Text Placeholder 2"/>
          <p:cNvSpPr>
            <a:spLocks noGrp="1"/>
          </p:cNvSpPr>
          <p:nvPr>
            <p:ph type="body" idx="4294967295"/>
          </p:nvPr>
        </p:nvSpPr>
        <p:spPr>
          <a:xfrm>
            <a:off x="178231" y="734219"/>
            <a:ext cx="8521700" cy="3675062"/>
          </a:xfrm>
        </p:spPr>
        <p:txBody>
          <a:bodyPr>
            <a:normAutofit lnSpcReduction="10000"/>
          </a:bodyPr>
          <a:lstStyle/>
          <a:p>
            <a:pPr marL="114300" indent="0">
              <a:buNone/>
            </a:pPr>
            <a:r>
              <a:rPr lang="en-US" sz="1400" dirty="0">
                <a:solidFill>
                  <a:schemeClr val="accent4">
                    <a:lumMod val="50000"/>
                  </a:schemeClr>
                </a:solidFill>
              </a:rPr>
              <a:t>Meta tags are the most fundamental part of SEO and making sure that your site's pages have a good, solid foundation of optimization. These are the tags that you add to your page's header to describe the page using syntax that Google understands.</a:t>
            </a:r>
          </a:p>
          <a:p>
            <a:pPr marL="114300" indent="0">
              <a:buNone/>
            </a:pPr>
            <a:endParaRPr lang="en-US" sz="1200" dirty="0">
              <a:solidFill>
                <a:schemeClr val="tx1"/>
              </a:solidFill>
            </a:endParaRPr>
          </a:p>
          <a:p>
            <a:pPr>
              <a:buFont typeface="Wingdings" panose="05000000000000000000" pitchFamily="2" charset="2"/>
              <a:buChar char="Ø"/>
            </a:pPr>
            <a:endParaRPr lang="en-US" sz="1200" dirty="0">
              <a:solidFill>
                <a:schemeClr val="tx1"/>
              </a:solidFill>
            </a:endParaRPr>
          </a:p>
          <a:p>
            <a:pPr>
              <a:buFont typeface="Wingdings" panose="05000000000000000000" pitchFamily="2" charset="2"/>
              <a:buChar char="Ø"/>
            </a:pPr>
            <a:r>
              <a:rPr lang="en-US" sz="1400" u="sng" dirty="0">
                <a:solidFill>
                  <a:srgbClr val="FF0000"/>
                </a:solidFill>
              </a:rPr>
              <a:t>Meta Tag Description for SEO :</a:t>
            </a:r>
          </a:p>
          <a:p>
            <a:pPr>
              <a:buFont typeface="Wingdings" panose="05000000000000000000" pitchFamily="2" charset="2"/>
              <a:buChar char="Ø"/>
            </a:pPr>
            <a:endParaRPr lang="en-US" sz="1400" u="sng" dirty="0">
              <a:solidFill>
                <a:srgbClr val="FF0000"/>
              </a:solidFill>
            </a:endParaRPr>
          </a:p>
          <a:p>
            <a:pPr marL="114300" indent="0">
              <a:buNone/>
            </a:pPr>
            <a:r>
              <a:rPr lang="en-US" sz="1400" dirty="0">
                <a:solidFill>
                  <a:schemeClr val="tx1"/>
                </a:solidFill>
              </a:rPr>
              <a:t>1</a:t>
            </a:r>
            <a:r>
              <a:rPr lang="en-US" sz="1400" i="1" dirty="0">
                <a:solidFill>
                  <a:schemeClr val="tx1"/>
                </a:solidFill>
              </a:rPr>
              <a:t>.</a:t>
            </a:r>
            <a:r>
              <a:rPr lang="en-US" sz="1400" dirty="0">
                <a:solidFill>
                  <a:schemeClr val="tx1"/>
                </a:solidFill>
              </a:rPr>
              <a:t>Keep it under 160 characters.</a:t>
            </a:r>
            <a:br>
              <a:rPr lang="en-US" sz="1400" dirty="0">
                <a:solidFill>
                  <a:schemeClr val="tx1"/>
                </a:solidFill>
              </a:rPr>
            </a:br>
            <a:r>
              <a:rPr lang="en-US" sz="1400" dirty="0">
                <a:solidFill>
                  <a:schemeClr val="tx1"/>
                </a:solidFill>
              </a:rPr>
              <a:t>2.Create distinct summaries for each page.</a:t>
            </a:r>
            <a:br>
              <a:rPr lang="en-US" sz="1400" dirty="0">
                <a:solidFill>
                  <a:schemeClr val="tx1"/>
                </a:solidFill>
              </a:rPr>
            </a:br>
            <a:r>
              <a:rPr lang="en-US" sz="1400" dirty="0">
                <a:solidFill>
                  <a:schemeClr val="tx1"/>
                </a:solidFill>
              </a:rPr>
              <a:t>3.Avoid duplicate meta descriptions on your website.</a:t>
            </a:r>
            <a:br>
              <a:rPr lang="en-US" sz="1400" dirty="0">
                <a:solidFill>
                  <a:schemeClr val="tx1"/>
                </a:solidFill>
              </a:rPr>
            </a:br>
            <a:r>
              <a:rPr lang="en-US" sz="1400" dirty="0">
                <a:solidFill>
                  <a:schemeClr val="tx1"/>
                </a:solidFill>
              </a:rPr>
              <a:t>4.Use sentence case.</a:t>
            </a:r>
            <a:br>
              <a:rPr lang="en-US" sz="1400" dirty="0">
                <a:solidFill>
                  <a:schemeClr val="tx1"/>
                </a:solidFill>
              </a:rPr>
            </a:br>
            <a:r>
              <a:rPr lang="en-US" sz="1400" dirty="0">
                <a:solidFill>
                  <a:schemeClr val="tx1"/>
                </a:solidFill>
              </a:rPr>
              <a:t>5.Be accurate, descriptive, and concise.</a:t>
            </a:r>
            <a:br>
              <a:rPr lang="en-US" sz="1400" dirty="0">
                <a:solidFill>
                  <a:schemeClr val="tx1"/>
                </a:solidFill>
              </a:rPr>
            </a:br>
            <a:r>
              <a:rPr lang="en-US" sz="1400" dirty="0">
                <a:solidFill>
                  <a:schemeClr val="tx1"/>
                </a:solidFill>
              </a:rPr>
              <a:t>6.Match search intent.</a:t>
            </a:r>
            <a:br>
              <a:rPr lang="en-US" sz="1400" dirty="0">
                <a:solidFill>
                  <a:schemeClr val="tx1"/>
                </a:solidFill>
              </a:rPr>
            </a:br>
            <a:r>
              <a:rPr lang="en-US" sz="1400" dirty="0">
                <a:solidFill>
                  <a:schemeClr val="tx1"/>
                </a:solidFill>
              </a:rPr>
              <a:t>7.Only include your target keyword where it makes sense.</a:t>
            </a:r>
            <a:br>
              <a:rPr lang="en-US" sz="1400" dirty="0">
                <a:solidFill>
                  <a:schemeClr val="tx1"/>
                </a:solidFill>
              </a:rPr>
            </a:br>
            <a:br>
              <a:rPr lang="en-US" sz="1400" dirty="0">
                <a:solidFill>
                  <a:schemeClr val="tx1"/>
                </a:solidFill>
              </a:rPr>
            </a:br>
            <a:endParaRPr lang="en-US" sz="1400" dirty="0">
              <a:solidFill>
                <a:schemeClr val="tx1"/>
              </a:solidFill>
            </a:endParaRPr>
          </a:p>
          <a:p>
            <a:pPr>
              <a:buFont typeface="Wingdings" panose="05000000000000000000" pitchFamily="2" charset="2"/>
              <a:buChar char="Ø"/>
            </a:pPr>
            <a:endParaRPr lang="en-IN" sz="1200" dirty="0">
              <a:solidFill>
                <a:schemeClr val="tx1"/>
              </a:solidFill>
            </a:endParaRPr>
          </a:p>
        </p:txBody>
      </p:sp>
    </p:spTree>
    <p:extLst>
      <p:ext uri="{BB962C8B-B14F-4D97-AF65-F5344CB8AC3E}">
        <p14:creationId xmlns:p14="http://schemas.microsoft.com/office/powerpoint/2010/main" val="37300173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93729" y="204277"/>
            <a:ext cx="8521700" cy="3740150"/>
          </a:xfrm>
        </p:spPr>
        <p:txBody>
          <a:bodyPr>
            <a:normAutofit fontScale="90000"/>
          </a:bodyPr>
          <a:lstStyle/>
          <a:p>
            <a:r>
              <a:rPr lang="en-US" sz="1600" i="1" u="sng" dirty="0">
                <a:solidFill>
                  <a:srgbClr val="00B0F0"/>
                </a:solidFill>
              </a:rPr>
              <a:t>CONTENT OPTIMIZATION : </a:t>
            </a:r>
            <a:br>
              <a:rPr lang="en-US" sz="1200" i="1" u="sng" dirty="0">
                <a:solidFill>
                  <a:schemeClr val="accent1"/>
                </a:solidFill>
              </a:rPr>
            </a:br>
            <a:br>
              <a:rPr lang="en-US" sz="1200" i="1" u="sng" dirty="0">
                <a:solidFill>
                  <a:schemeClr val="accent1"/>
                </a:solidFill>
              </a:rPr>
            </a:br>
            <a:r>
              <a:rPr lang="en-US" sz="1600" dirty="0">
                <a:solidFill>
                  <a:schemeClr val="tx1"/>
                </a:solidFill>
              </a:rPr>
              <a:t>Essentially, content optimization, or SEO (search engine optimization), is the process of optimizing your content to make sure that it's more visible through the web. Search engine robots will rank highly optimized content higher on a search engine page than non-optimized content</a:t>
            </a:r>
            <a:r>
              <a:rPr lang="en-US" sz="1400" dirty="0">
                <a:solidFill>
                  <a:schemeClr val="tx1"/>
                </a:solidFill>
              </a:rPr>
              <a:t>.</a:t>
            </a:r>
            <a:br>
              <a:rPr lang="en-US" sz="1400" dirty="0">
                <a:solidFill>
                  <a:schemeClr val="tx1"/>
                </a:solidFill>
              </a:rPr>
            </a:br>
            <a:br>
              <a:rPr lang="en-US" sz="1400" dirty="0">
                <a:solidFill>
                  <a:srgbClr val="C00000"/>
                </a:solidFill>
              </a:rPr>
            </a:br>
            <a:br>
              <a:rPr lang="en-US" sz="1400" dirty="0">
                <a:solidFill>
                  <a:srgbClr val="C00000"/>
                </a:solidFill>
              </a:rPr>
            </a:br>
            <a:r>
              <a:rPr lang="en-US" sz="1600" b="1" i="1" u="sng" dirty="0">
                <a:solidFill>
                  <a:srgbClr val="C00000"/>
                </a:solidFill>
              </a:rPr>
              <a:t>Optimizing Content for SEO :</a:t>
            </a:r>
            <a:br>
              <a:rPr lang="en-US" sz="1600" b="1" i="1" u="sng" dirty="0">
                <a:solidFill>
                  <a:srgbClr val="C00000"/>
                </a:solidFill>
              </a:rPr>
            </a:br>
            <a:br>
              <a:rPr lang="en-US" sz="1400" dirty="0">
                <a:solidFill>
                  <a:srgbClr val="C00000"/>
                </a:solidFill>
              </a:rPr>
            </a:br>
            <a:r>
              <a:rPr lang="en-US" sz="1600" dirty="0">
                <a:solidFill>
                  <a:schemeClr val="tx1"/>
                </a:solidFill>
              </a:rPr>
              <a:t>1.Find the Right Topic and the Right Keyword. </a:t>
            </a:r>
            <a:br>
              <a:rPr lang="en-US" sz="1600" dirty="0">
                <a:solidFill>
                  <a:schemeClr val="tx1"/>
                </a:solidFill>
              </a:rPr>
            </a:br>
            <a:r>
              <a:rPr lang="en-US" sz="1600" dirty="0">
                <a:solidFill>
                  <a:schemeClr val="tx1"/>
                </a:solidFill>
              </a:rPr>
              <a:t>2.Find Semantically Related Keywords. </a:t>
            </a:r>
            <a:br>
              <a:rPr lang="en-US" sz="1600" dirty="0">
                <a:solidFill>
                  <a:schemeClr val="tx1"/>
                </a:solidFill>
              </a:rPr>
            </a:br>
            <a:r>
              <a:rPr lang="en-US" sz="1600" dirty="0">
                <a:solidFill>
                  <a:schemeClr val="tx1"/>
                </a:solidFill>
              </a:rPr>
              <a:t>3.Establish Your Structure. </a:t>
            </a:r>
            <a:br>
              <a:rPr lang="en-US" sz="1600" dirty="0">
                <a:solidFill>
                  <a:schemeClr val="tx1"/>
                </a:solidFill>
              </a:rPr>
            </a:br>
            <a:r>
              <a:rPr lang="en-US" sz="1600" dirty="0">
                <a:solidFill>
                  <a:schemeClr val="tx1"/>
                </a:solidFill>
              </a:rPr>
              <a:t>4.Manage Keyword Density. </a:t>
            </a:r>
            <a:br>
              <a:rPr lang="en-US" sz="1600" dirty="0">
                <a:solidFill>
                  <a:schemeClr val="tx1"/>
                </a:solidFill>
              </a:rPr>
            </a:br>
            <a:r>
              <a:rPr lang="en-US" sz="1600" dirty="0">
                <a:solidFill>
                  <a:schemeClr val="tx1"/>
                </a:solidFill>
              </a:rPr>
              <a:t>5.Be Aware of Cannibalization. </a:t>
            </a:r>
            <a:br>
              <a:rPr lang="en-US" sz="1600" dirty="0">
                <a:solidFill>
                  <a:schemeClr val="tx1"/>
                </a:solidFill>
              </a:rPr>
            </a:br>
            <a:r>
              <a:rPr lang="en-US" sz="1600" dirty="0">
                <a:solidFill>
                  <a:schemeClr val="tx1"/>
                </a:solidFill>
              </a:rPr>
              <a:t>6.Add Visuals. </a:t>
            </a:r>
            <a:br>
              <a:rPr lang="en-US" sz="1600" dirty="0">
                <a:solidFill>
                  <a:schemeClr val="tx1"/>
                </a:solidFill>
              </a:rPr>
            </a:br>
            <a:r>
              <a:rPr lang="en-US" sz="1600" dirty="0">
                <a:solidFill>
                  <a:schemeClr val="tx1"/>
                </a:solidFill>
              </a:rPr>
              <a:t>7.Interlink.</a:t>
            </a:r>
            <a:br>
              <a:rPr lang="en-US" sz="1600" dirty="0">
                <a:solidFill>
                  <a:schemeClr val="tx1"/>
                </a:solidFill>
              </a:rPr>
            </a:br>
            <a:r>
              <a:rPr lang="en-US" sz="1600" dirty="0">
                <a:solidFill>
                  <a:schemeClr val="tx1"/>
                </a:solidFill>
              </a:rPr>
              <a:t>8.Cover the Topic in Depth.</a:t>
            </a:r>
            <a:br>
              <a:rPr lang="en-US" sz="1600" dirty="0">
                <a:solidFill>
                  <a:schemeClr val="tx1"/>
                </a:solidFill>
              </a:rPr>
            </a:br>
            <a:br>
              <a:rPr lang="en-US" sz="1200" dirty="0"/>
            </a:br>
            <a:endParaRPr lang="en-IN" sz="1200" i="1" dirty="0">
              <a:solidFill>
                <a:schemeClr val="accent1"/>
              </a:solidFill>
            </a:endParaRPr>
          </a:p>
        </p:txBody>
      </p:sp>
    </p:spTree>
    <p:extLst>
      <p:ext uri="{BB962C8B-B14F-4D97-AF65-F5344CB8AC3E}">
        <p14:creationId xmlns:p14="http://schemas.microsoft.com/office/powerpoint/2010/main" val="94175068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994" y="-69057"/>
            <a:ext cx="8521700" cy="573088"/>
          </a:xfrm>
        </p:spPr>
        <p:txBody>
          <a:bodyPr>
            <a:normAutofit/>
          </a:bodyPr>
          <a:lstStyle/>
          <a:p>
            <a:pPr marL="285750" indent="-285750">
              <a:buSzPct val="100000"/>
              <a:buFont typeface="Wingdings" panose="05000000000000000000" pitchFamily="2" charset="2"/>
              <a:buChar char="Ø"/>
            </a:pPr>
            <a:r>
              <a:rPr lang="en-US" sz="1300" i="1" dirty="0">
                <a:solidFill>
                  <a:schemeClr val="accent1"/>
                </a:solidFill>
              </a:rPr>
              <a:t>THE PROCESS OF CONDUCTING KEYWORDS RESEARCH AND THE SEO RECOMMENDATIONS </a:t>
            </a:r>
            <a:r>
              <a:rPr lang="en-US" sz="1600" dirty="0"/>
              <a:t>:</a:t>
            </a:r>
            <a:endParaRPr lang="en-IN" sz="1600" dirty="0"/>
          </a:p>
        </p:txBody>
      </p:sp>
      <p:sp>
        <p:nvSpPr>
          <p:cNvPr id="4" name="Text Placeholder 3"/>
          <p:cNvSpPr>
            <a:spLocks noGrp="1"/>
          </p:cNvSpPr>
          <p:nvPr>
            <p:ph type="body" idx="4294967295"/>
          </p:nvPr>
        </p:nvSpPr>
        <p:spPr>
          <a:xfrm>
            <a:off x="147234" y="545306"/>
            <a:ext cx="8521700" cy="4052888"/>
          </a:xfrm>
        </p:spPr>
        <p:txBody>
          <a:bodyPr>
            <a:noAutofit/>
          </a:bodyPr>
          <a:lstStyle/>
          <a:p>
            <a:pPr>
              <a:buSzPct val="100000"/>
              <a:buFont typeface="+mj-lt"/>
              <a:buAutoNum type="arabicPeriod"/>
            </a:pPr>
            <a:r>
              <a:rPr lang="en-US" sz="1400" dirty="0">
                <a:solidFill>
                  <a:schemeClr val="tx1"/>
                </a:solidFill>
              </a:rPr>
              <a:t>Keyword research is the process of finding and analyzing keywords your ideal website visitors enter into search engines. That enables you to target the most effective keywords in your content strategy.</a:t>
            </a:r>
          </a:p>
          <a:p>
            <a:pPr>
              <a:buSzPct val="100000"/>
              <a:buFont typeface="+mj-lt"/>
              <a:buAutoNum type="arabicPeriod"/>
            </a:pPr>
            <a:r>
              <a:rPr lang="en-US" sz="1400" dirty="0">
                <a:solidFill>
                  <a:schemeClr val="tx1"/>
                </a:solidFill>
              </a:rPr>
              <a:t>Keywords are words or phrases people use to find information or products in search engines. For example, if you wanted to buy food for your puppy, you might type the keyword “food for puppies” into Google.</a:t>
            </a:r>
          </a:p>
          <a:p>
            <a:pPr>
              <a:buSzPct val="100000"/>
              <a:buFont typeface="+mj-lt"/>
              <a:buAutoNum type="arabicPeriod"/>
            </a:pPr>
            <a:r>
              <a:rPr lang="en-US" sz="1400" dirty="0">
                <a:solidFill>
                  <a:schemeClr val="tx1"/>
                </a:solidFill>
              </a:rPr>
              <a:t>Properly conducted keyword research helps you to:</a:t>
            </a:r>
          </a:p>
          <a:p>
            <a:pPr>
              <a:buSzPct val="100000"/>
              <a:buFont typeface="+mj-lt"/>
              <a:buAutoNum type="arabicPeriod"/>
            </a:pPr>
            <a:r>
              <a:rPr lang="en-US" sz="1400" dirty="0">
                <a:solidFill>
                  <a:schemeClr val="tx1"/>
                </a:solidFill>
              </a:rPr>
              <a:t>Better understand your niche and target audience</a:t>
            </a:r>
          </a:p>
          <a:p>
            <a:pPr>
              <a:buSzPct val="100000"/>
              <a:buFont typeface="+mj-lt"/>
              <a:buAutoNum type="arabicPeriod"/>
            </a:pPr>
            <a:r>
              <a:rPr lang="en-US" sz="1400" dirty="0">
                <a:solidFill>
                  <a:schemeClr val="tx1"/>
                </a:solidFill>
              </a:rPr>
              <a:t>Tailor your content strategy to the needs of your audience</a:t>
            </a:r>
          </a:p>
          <a:p>
            <a:pPr>
              <a:buSzPct val="100000"/>
              <a:buFont typeface="+mj-lt"/>
              <a:buAutoNum type="arabicPeriod"/>
            </a:pPr>
            <a:r>
              <a:rPr lang="en-US" sz="1400" dirty="0">
                <a:solidFill>
                  <a:schemeClr val="tx1"/>
                </a:solidFill>
              </a:rPr>
              <a:t>Get more relevant organic traffic to your website</a:t>
            </a:r>
          </a:p>
          <a:p>
            <a:pPr>
              <a:buSzPct val="100000"/>
              <a:buFont typeface="+mj-lt"/>
              <a:buAutoNum type="arabicPeriod"/>
            </a:pPr>
            <a:r>
              <a:rPr lang="en-US" sz="1400" dirty="0">
                <a:solidFill>
                  <a:schemeClr val="tx1"/>
                </a:solidFill>
              </a:rPr>
              <a:t>On the other hand, without keyword research, you might end up targeting keywords nobody is using. Or not targeting any keywords at all. (Both of these are common problems on </a:t>
            </a:r>
            <a:r>
              <a:rPr lang="en-US" sz="1400" i="1" dirty="0">
                <a:solidFill>
                  <a:schemeClr val="tx1"/>
                </a:solidFill>
              </a:rPr>
              <a:t>many</a:t>
            </a:r>
            <a:r>
              <a:rPr lang="en-US" sz="1400" dirty="0">
                <a:solidFill>
                  <a:schemeClr val="tx1"/>
                </a:solidFill>
              </a:rPr>
              <a:t> websites.)</a:t>
            </a:r>
          </a:p>
          <a:p>
            <a:pPr>
              <a:buSzPct val="100000"/>
              <a:buFont typeface="+mj-lt"/>
              <a:buAutoNum type="arabicPeriod"/>
            </a:pPr>
            <a:r>
              <a:rPr lang="en-US" sz="1400" dirty="0">
                <a:solidFill>
                  <a:schemeClr val="tx1"/>
                </a:solidFill>
              </a:rPr>
              <a:t>In this guide, we’ll cover </a:t>
            </a:r>
            <a:r>
              <a:rPr lang="en-US" sz="1400" b="1" dirty="0">
                <a:solidFill>
                  <a:schemeClr val="tx1"/>
                </a:solidFill>
              </a:rPr>
              <a:t>the three steps of keyword research:</a:t>
            </a:r>
            <a:endParaRPr lang="en-US" sz="1400" dirty="0">
              <a:solidFill>
                <a:schemeClr val="tx1"/>
              </a:solidFill>
            </a:endParaRPr>
          </a:p>
          <a:p>
            <a:pPr>
              <a:buSzPct val="100000"/>
              <a:buFont typeface="+mj-lt"/>
              <a:buAutoNum type="arabicPeriod"/>
            </a:pPr>
            <a:r>
              <a:rPr lang="en-US" sz="1400" dirty="0">
                <a:solidFill>
                  <a:schemeClr val="tx1"/>
                </a:solidFill>
                <a:hlinkClick r:id="rId2"/>
              </a:rPr>
              <a:t>Finding keywords</a:t>
            </a:r>
            <a:r>
              <a:rPr lang="en-US" sz="1400" dirty="0">
                <a:solidFill>
                  <a:schemeClr val="tx1"/>
                </a:solidFill>
              </a:rPr>
              <a:t>: how to find relevant keywords with keyword research tools</a:t>
            </a:r>
          </a:p>
          <a:p>
            <a:pPr>
              <a:buSzPct val="100000"/>
              <a:buFont typeface="+mj-lt"/>
              <a:buAutoNum type="arabicPeriod"/>
            </a:pPr>
            <a:r>
              <a:rPr lang="en-US" sz="1400" dirty="0">
                <a:solidFill>
                  <a:schemeClr val="tx1"/>
                </a:solidFill>
                <a:hlinkClick r:id="rId3"/>
              </a:rPr>
              <a:t>Analyzing keywords</a:t>
            </a:r>
            <a:r>
              <a:rPr lang="en-US" sz="1400" dirty="0">
                <a:solidFill>
                  <a:schemeClr val="tx1"/>
                </a:solidFill>
              </a:rPr>
              <a:t>: how to prioritize keywords using key metrics and criteria</a:t>
            </a:r>
          </a:p>
          <a:p>
            <a:pPr>
              <a:buSzPct val="100000"/>
              <a:buFont typeface="+mj-lt"/>
              <a:buAutoNum type="arabicPeriod"/>
            </a:pPr>
            <a:r>
              <a:rPr lang="en-US" sz="1400" dirty="0">
                <a:solidFill>
                  <a:schemeClr val="tx1"/>
                </a:solidFill>
                <a:hlinkClick r:id="rId4"/>
              </a:rPr>
              <a:t>Targeting keywords</a:t>
            </a:r>
            <a:r>
              <a:rPr lang="en-US" sz="1400" dirty="0">
                <a:solidFill>
                  <a:schemeClr val="tx1"/>
                </a:solidFill>
              </a:rPr>
              <a:t>: how to identify primary keywords and nail their search intent</a:t>
            </a:r>
          </a:p>
          <a:p>
            <a:pPr marL="114300" indent="0">
              <a:buNone/>
            </a:pPr>
            <a:endParaRPr lang="en-IN" sz="1400" dirty="0"/>
          </a:p>
        </p:txBody>
      </p:sp>
    </p:spTree>
    <p:extLst>
      <p:ext uri="{BB962C8B-B14F-4D97-AF65-F5344CB8AC3E}">
        <p14:creationId xmlns:p14="http://schemas.microsoft.com/office/powerpoint/2010/main" val="152295295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45" y="188716"/>
            <a:ext cx="8520600" cy="572700"/>
          </a:xfrm>
        </p:spPr>
        <p:txBody>
          <a:bodyPr>
            <a:normAutofit fontScale="90000"/>
          </a:bodyPr>
          <a:lstStyle/>
          <a:p>
            <a:pPr marL="285750" indent="-285750">
              <a:buSzPct val="120000"/>
              <a:buFont typeface="Wingdings" panose="05000000000000000000" pitchFamily="2" charset="2"/>
              <a:buChar char="Ø"/>
            </a:pPr>
            <a:r>
              <a:rPr lang="en-US" sz="1600" dirty="0">
                <a:solidFill>
                  <a:schemeClr val="accent1">
                    <a:lumMod val="50000"/>
                  </a:schemeClr>
                </a:solidFill>
              </a:rPr>
              <a:t>Challenges faced during the research and analysis phase, as well as the key insights gained from the keyword research process. :</a:t>
            </a:r>
            <a:endParaRPr lang="en-IN" sz="1600" dirty="0">
              <a:solidFill>
                <a:schemeClr val="accent1">
                  <a:lumMod val="50000"/>
                </a:schemeClr>
              </a:solidFill>
            </a:endParaRPr>
          </a:p>
        </p:txBody>
      </p:sp>
      <p:sp>
        <p:nvSpPr>
          <p:cNvPr id="3" name="Text Placeholder 2"/>
          <p:cNvSpPr>
            <a:spLocks noGrp="1"/>
          </p:cNvSpPr>
          <p:nvPr>
            <p:ph type="body" idx="1"/>
          </p:nvPr>
        </p:nvSpPr>
        <p:spPr>
          <a:xfrm>
            <a:off x="297845" y="761416"/>
            <a:ext cx="8520600" cy="4281639"/>
          </a:xfrm>
        </p:spPr>
        <p:txBody>
          <a:bodyPr>
            <a:normAutofit/>
          </a:bodyPr>
          <a:lstStyle/>
          <a:p>
            <a:pPr fontAlgn="base">
              <a:buFont typeface="Wingdings" panose="05000000000000000000" pitchFamily="2" charset="2"/>
              <a:buChar char="§"/>
            </a:pPr>
            <a:r>
              <a:rPr lang="en-US" sz="1400" b="1" dirty="0">
                <a:solidFill>
                  <a:srgbClr val="C00000"/>
                </a:solidFill>
              </a:rPr>
              <a:t>What is keyword research?</a:t>
            </a:r>
          </a:p>
          <a:p>
            <a:pPr marL="114300" indent="0" fontAlgn="base">
              <a:buNone/>
            </a:pPr>
            <a:r>
              <a:rPr lang="en-US" sz="1200" dirty="0">
                <a:solidFill>
                  <a:schemeClr val="tx1"/>
                </a:solidFill>
              </a:rPr>
              <a:t>        Keyword research is the process of finding and analyzing search terms that people enter into search engines with the goal of using that data for a specific purpose, often for search engine optimization (SEO) or general marketing. Keyword research can uncover queries to target, the popularity of these queries, their ranking difficulty, and more.</a:t>
            </a:r>
            <a:endParaRPr lang="en-IN" sz="1400" dirty="0">
              <a:solidFill>
                <a:schemeClr val="tx1"/>
              </a:solidFill>
            </a:endParaRPr>
          </a:p>
          <a:p>
            <a:pPr marL="114300" indent="0" fontAlgn="base">
              <a:buNone/>
            </a:pPr>
            <a:endParaRPr lang="en-US" sz="1400" dirty="0">
              <a:solidFill>
                <a:schemeClr val="tx1"/>
              </a:solidFill>
            </a:endParaRPr>
          </a:p>
          <a:p>
            <a:pPr fontAlgn="base">
              <a:buFont typeface="Wingdings" panose="05000000000000000000" pitchFamily="2" charset="2"/>
              <a:buChar char="§"/>
            </a:pPr>
            <a:r>
              <a:rPr lang="en-US" sz="1400" b="1" dirty="0">
                <a:solidFill>
                  <a:srgbClr val="C00000"/>
                </a:solidFill>
              </a:rPr>
              <a:t>Why is keyword research important?</a:t>
            </a:r>
          </a:p>
          <a:p>
            <a:pPr marL="114300" indent="0" fontAlgn="base">
              <a:buNone/>
            </a:pPr>
            <a:r>
              <a:rPr lang="en-US" sz="1200" dirty="0"/>
              <a:t>        </a:t>
            </a:r>
            <a:r>
              <a:rPr lang="en-US" sz="1200" dirty="0">
                <a:solidFill>
                  <a:schemeClr val="tx1"/>
                </a:solidFill>
              </a:rPr>
              <a:t>Keyword research helps you find </a:t>
            </a:r>
            <a:r>
              <a:rPr lang="en-US" sz="1200" dirty="0">
                <a:solidFill>
                  <a:schemeClr val="tx1"/>
                </a:solidFill>
                <a:hlinkClick r:id="rId2"/>
              </a:rPr>
              <a:t>which keywords are best to target</a:t>
            </a:r>
            <a:r>
              <a:rPr lang="en-US" sz="1200" dirty="0">
                <a:solidFill>
                  <a:schemeClr val="tx1"/>
                </a:solidFill>
              </a:rPr>
              <a:t> and provides valuable insight into the queries that your target audience is actually searching on Google. The insight that you can get into these actual search terms can help inform content strategy as well as your larger marketing strategy. People use keywords to find solutions when conducting research online. So if your content is successful in getting in front of our audience as they conduct searches, you stand to gain more traffic. Therefore, you should be targeting those searches.</a:t>
            </a:r>
          </a:p>
          <a:p>
            <a:pPr marL="114300" indent="0" fontAlgn="base">
              <a:buNone/>
            </a:pPr>
            <a:endParaRPr lang="en-US" sz="1200" dirty="0">
              <a:solidFill>
                <a:schemeClr val="tx1"/>
              </a:solidFill>
            </a:endParaRPr>
          </a:p>
          <a:p>
            <a:pPr fontAlgn="base">
              <a:buFont typeface="Wingdings" panose="05000000000000000000" pitchFamily="2" charset="2"/>
              <a:buChar char="§"/>
            </a:pPr>
            <a:r>
              <a:rPr lang="en-US" sz="1400" b="1" dirty="0">
                <a:solidFill>
                  <a:srgbClr val="C00000"/>
                </a:solidFill>
              </a:rPr>
              <a:t>How to Research Keywords for Your SEO Strategy ?</a:t>
            </a:r>
          </a:p>
          <a:p>
            <a:pPr marL="114300" indent="0" fontAlgn="base">
              <a:buSzPct val="300000"/>
              <a:buNone/>
            </a:pPr>
            <a:r>
              <a:rPr lang="en-US" sz="1200" dirty="0">
                <a:solidFill>
                  <a:schemeClr val="tx1"/>
                </a:solidFill>
              </a:rPr>
              <a:t>        It take’s 5 steps to research the keywords. They are :</a:t>
            </a:r>
          </a:p>
          <a:p>
            <a:pPr marL="342900" indent="-228600" fontAlgn="base">
              <a:buSzPct val="100000"/>
              <a:buFont typeface="+mj-lt"/>
              <a:buAutoNum type="arabicPeriod"/>
            </a:pPr>
            <a:r>
              <a:rPr lang="en-US" sz="1200" dirty="0">
                <a:solidFill>
                  <a:srgbClr val="0070C0"/>
                </a:solidFill>
              </a:rPr>
              <a:t>Make a list of important, relevant topics based on what you know about your business</a:t>
            </a:r>
            <a:r>
              <a:rPr lang="en-US" sz="1200" b="1" dirty="0">
                <a:solidFill>
                  <a:srgbClr val="0070C0"/>
                </a:solidFill>
              </a:rPr>
              <a:t>.</a:t>
            </a:r>
          </a:p>
          <a:p>
            <a:pPr marL="342900" indent="-228600" fontAlgn="base">
              <a:buSzPct val="100000"/>
              <a:buFont typeface="+mj-lt"/>
              <a:buAutoNum type="arabicPeriod"/>
            </a:pPr>
            <a:r>
              <a:rPr lang="en-US" sz="1200" dirty="0">
                <a:solidFill>
                  <a:srgbClr val="0070C0"/>
                </a:solidFill>
              </a:rPr>
              <a:t>Fill in those topic buckets with keywords.</a:t>
            </a:r>
          </a:p>
          <a:p>
            <a:pPr marL="342900" indent="-228600" fontAlgn="base">
              <a:buSzPct val="100000"/>
              <a:buFont typeface="+mj-lt"/>
              <a:buAutoNum type="arabicPeriod"/>
            </a:pPr>
            <a:r>
              <a:rPr lang="en-US" sz="1200" dirty="0">
                <a:solidFill>
                  <a:srgbClr val="0070C0"/>
                </a:solidFill>
              </a:rPr>
              <a:t>Understand How Intent Affects Keyword Research and Analyze Accordingly.</a:t>
            </a:r>
          </a:p>
          <a:p>
            <a:pPr marL="342900" indent="-228600" fontAlgn="base">
              <a:buSzPct val="100000"/>
              <a:buFont typeface="+mj-lt"/>
              <a:buAutoNum type="arabicPeriod"/>
            </a:pPr>
            <a:r>
              <a:rPr lang="en-IN" sz="1200" dirty="0">
                <a:solidFill>
                  <a:srgbClr val="0070C0"/>
                </a:solidFill>
              </a:rPr>
              <a:t>Research related search terms.</a:t>
            </a:r>
          </a:p>
          <a:p>
            <a:pPr marL="342900" indent="-228600" fontAlgn="base">
              <a:buSzPct val="100000"/>
              <a:buFont typeface="+mj-lt"/>
              <a:buAutoNum type="arabicPeriod"/>
            </a:pPr>
            <a:r>
              <a:rPr lang="en-US" sz="1200" dirty="0">
                <a:solidFill>
                  <a:srgbClr val="0070C0"/>
                </a:solidFill>
              </a:rPr>
              <a:t>Use keyword research tools to your advantage.</a:t>
            </a:r>
          </a:p>
          <a:p>
            <a:pPr marL="114300" indent="0" fontAlgn="base">
              <a:buSzPct val="100000"/>
              <a:buNone/>
            </a:pPr>
            <a:r>
              <a:rPr lang="en-US" sz="1200" dirty="0">
                <a:solidFill>
                  <a:srgbClr val="0070C0"/>
                </a:solidFill>
              </a:rPr>
              <a:t>  </a:t>
            </a:r>
          </a:p>
          <a:p>
            <a:pPr fontAlgn="base"/>
            <a:endParaRPr lang="en-US" sz="1200" dirty="0">
              <a:solidFill>
                <a:schemeClr val="tx1"/>
              </a:solidFill>
            </a:endParaRPr>
          </a:p>
          <a:p>
            <a:pPr marL="114300" indent="0" fontAlgn="base">
              <a:buNone/>
            </a:pPr>
            <a:endParaRPr lang="en-US" sz="1200" dirty="0">
              <a:solidFill>
                <a:schemeClr val="tx1"/>
              </a:solidFill>
            </a:endParaRPr>
          </a:p>
        </p:txBody>
      </p:sp>
    </p:spTree>
    <p:extLst>
      <p:ext uri="{BB962C8B-B14F-4D97-AF65-F5344CB8AC3E}">
        <p14:creationId xmlns:p14="http://schemas.microsoft.com/office/powerpoint/2010/main" val="404044442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nvSpPr>
        <p:spPr>
          <a:xfrm>
            <a:off x="383400" y="0"/>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dirty="0">
                <a:solidFill>
                  <a:srgbClr val="434343"/>
                </a:solidFill>
              </a:rPr>
              <a:t>Part 3: Content Ideas and Marketing Strategies</a:t>
            </a:r>
            <a:endParaRPr sz="1700" dirty="0"/>
          </a:p>
        </p:txBody>
      </p:sp>
      <p:graphicFrame>
        <p:nvGraphicFramePr>
          <p:cNvPr id="2" name="Table 1"/>
          <p:cNvGraphicFramePr>
            <a:graphicFrameLocks noGrp="1"/>
          </p:cNvGraphicFramePr>
          <p:nvPr>
            <p:extLst>
              <p:ext uri="{D42A27DB-BD31-4B8C-83A1-F6EECF244321}">
                <p14:modId xmlns:p14="http://schemas.microsoft.com/office/powerpoint/2010/main" val="205714415"/>
              </p:ext>
            </p:extLst>
          </p:nvPr>
        </p:nvGraphicFramePr>
        <p:xfrm>
          <a:off x="296777" y="446400"/>
          <a:ext cx="8333877" cy="5257800"/>
        </p:xfrm>
        <a:graphic>
          <a:graphicData uri="http://schemas.openxmlformats.org/drawingml/2006/table">
            <a:tbl>
              <a:tblPr firstRow="1" bandRow="1">
                <a:tableStyleId>{5C22544A-7EE6-4342-B048-85BDC9FD1C3A}</a:tableStyleId>
              </a:tblPr>
              <a:tblGrid>
                <a:gridCol w="1042739">
                  <a:extLst>
                    <a:ext uri="{9D8B030D-6E8A-4147-A177-3AD203B41FA5}">
                      <a16:colId xmlns:a16="http://schemas.microsoft.com/office/drawing/2014/main" val="20000"/>
                    </a:ext>
                  </a:extLst>
                </a:gridCol>
                <a:gridCol w="1026695">
                  <a:extLst>
                    <a:ext uri="{9D8B030D-6E8A-4147-A177-3AD203B41FA5}">
                      <a16:colId xmlns:a16="http://schemas.microsoft.com/office/drawing/2014/main" val="20001"/>
                    </a:ext>
                  </a:extLst>
                </a:gridCol>
                <a:gridCol w="986589">
                  <a:extLst>
                    <a:ext uri="{9D8B030D-6E8A-4147-A177-3AD203B41FA5}">
                      <a16:colId xmlns:a16="http://schemas.microsoft.com/office/drawing/2014/main" val="20002"/>
                    </a:ext>
                  </a:extLst>
                </a:gridCol>
                <a:gridCol w="1419726">
                  <a:extLst>
                    <a:ext uri="{9D8B030D-6E8A-4147-A177-3AD203B41FA5}">
                      <a16:colId xmlns:a16="http://schemas.microsoft.com/office/drawing/2014/main" val="20003"/>
                    </a:ext>
                  </a:extLst>
                </a:gridCol>
                <a:gridCol w="1339516">
                  <a:extLst>
                    <a:ext uri="{9D8B030D-6E8A-4147-A177-3AD203B41FA5}">
                      <a16:colId xmlns:a16="http://schemas.microsoft.com/office/drawing/2014/main" val="20004"/>
                    </a:ext>
                  </a:extLst>
                </a:gridCol>
                <a:gridCol w="1259306">
                  <a:extLst>
                    <a:ext uri="{9D8B030D-6E8A-4147-A177-3AD203B41FA5}">
                      <a16:colId xmlns:a16="http://schemas.microsoft.com/office/drawing/2014/main" val="20005"/>
                    </a:ext>
                  </a:extLst>
                </a:gridCol>
                <a:gridCol w="1259306">
                  <a:extLst>
                    <a:ext uri="{9D8B030D-6E8A-4147-A177-3AD203B41FA5}">
                      <a16:colId xmlns:a16="http://schemas.microsoft.com/office/drawing/2014/main" val="20006"/>
                    </a:ext>
                  </a:extLst>
                </a:gridCol>
              </a:tblGrid>
              <a:tr h="320899">
                <a:tc gridSpan="7">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dirty="0">
                          <a:solidFill>
                            <a:schemeClr val="accent3"/>
                          </a:solidFill>
                        </a:rPr>
                        <a:t>Content</a:t>
                      </a:r>
                      <a:r>
                        <a:rPr lang="en-US" sz="2000" baseline="0" dirty="0">
                          <a:solidFill>
                            <a:schemeClr val="accent3"/>
                          </a:solidFill>
                        </a:rPr>
                        <a:t> calendar of JULY month : </a:t>
                      </a:r>
                      <a:r>
                        <a:rPr lang="en-US" sz="2000" baseline="0" dirty="0" err="1">
                          <a:solidFill>
                            <a:srgbClr val="FFC000"/>
                          </a:solidFill>
                          <a:effectLst>
                            <a:glow>
                              <a:schemeClr val="accent1">
                                <a:alpha val="40000"/>
                              </a:schemeClr>
                            </a:glow>
                          </a:effectLst>
                        </a:rPr>
                        <a:t>Axisbank</a:t>
                      </a:r>
                      <a:r>
                        <a:rPr lang="en-US" sz="2000" baseline="0" dirty="0">
                          <a:solidFill>
                            <a:srgbClr val="FFC000"/>
                          </a:solidFill>
                          <a:effectLst>
                            <a:glow>
                              <a:schemeClr val="accent1">
                                <a:alpha val="40000"/>
                              </a:schemeClr>
                            </a:glow>
                          </a:effectLst>
                        </a:rPr>
                        <a:t> </a:t>
                      </a:r>
                      <a:endParaRPr lang="en-IN" sz="2000" dirty="0">
                        <a:solidFill>
                          <a:srgbClr val="FFC000"/>
                        </a:solidFill>
                        <a:effectLst>
                          <a:glow>
                            <a:schemeClr val="accent1">
                              <a:alpha val="40000"/>
                            </a:schemeClr>
                          </a:glow>
                        </a:effectLst>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35898">
                <a:tc>
                  <a:txBody>
                    <a:bodyPr/>
                    <a:lstStyle/>
                    <a:p>
                      <a:r>
                        <a:rPr lang="en-US" b="0" dirty="0">
                          <a:solidFill>
                            <a:schemeClr val="tx1"/>
                          </a:solidFill>
                          <a:latin typeface="Arial" panose="020B0604020202020204" pitchFamily="34" charset="0"/>
                          <a:cs typeface="Arial" panose="020B0604020202020204" pitchFamily="34" charset="0"/>
                        </a:rPr>
                        <a:t>Sunday</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r>
                        <a:rPr lang="en-US" dirty="0"/>
                        <a:t>Monday</a:t>
                      </a:r>
                      <a:endParaRPr lang="en-IN" dirty="0"/>
                    </a:p>
                  </a:txBody>
                  <a:tcPr/>
                </a:tc>
                <a:tc>
                  <a:txBody>
                    <a:bodyPr/>
                    <a:lstStyle/>
                    <a:p>
                      <a:r>
                        <a:rPr lang="en-US" dirty="0"/>
                        <a:t>Tuesday</a:t>
                      </a:r>
                      <a:endParaRPr lang="en-IN" dirty="0"/>
                    </a:p>
                  </a:txBody>
                  <a:tcPr/>
                </a:tc>
                <a:tc>
                  <a:txBody>
                    <a:bodyPr/>
                    <a:lstStyle/>
                    <a:p>
                      <a:r>
                        <a:rPr lang="en-US" dirty="0"/>
                        <a:t>Wednesday</a:t>
                      </a:r>
                      <a:endParaRPr lang="en-IN" dirty="0"/>
                    </a:p>
                  </a:txBody>
                  <a:tcPr/>
                </a:tc>
                <a:tc>
                  <a:txBody>
                    <a:bodyPr/>
                    <a:lstStyle/>
                    <a:p>
                      <a:r>
                        <a:rPr lang="en-US" dirty="0"/>
                        <a:t>Thursday</a:t>
                      </a:r>
                      <a:endParaRPr lang="en-IN" dirty="0"/>
                    </a:p>
                  </a:txBody>
                  <a:tcPr/>
                </a:tc>
                <a:tc>
                  <a:txBody>
                    <a:bodyPr/>
                    <a:lstStyle/>
                    <a:p>
                      <a:r>
                        <a:rPr lang="en-US" dirty="0"/>
                        <a:t>Friday</a:t>
                      </a:r>
                      <a:endParaRPr lang="en-IN" dirty="0"/>
                    </a:p>
                  </a:txBody>
                  <a:tcPr/>
                </a:tc>
                <a:tc>
                  <a:txBody>
                    <a:bodyPr/>
                    <a:lstStyle/>
                    <a:p>
                      <a:r>
                        <a:rPr lang="en-US" dirty="0"/>
                        <a:t>Saturday </a:t>
                      </a:r>
                      <a:endParaRPr lang="en-IN" dirty="0"/>
                    </a:p>
                  </a:txBody>
                  <a:tcPr/>
                </a:tc>
                <a:extLst>
                  <a:ext uri="{0D108BD9-81ED-4DB2-BD59-A6C34878D82A}">
                    <a16:rowId xmlns:a16="http://schemas.microsoft.com/office/drawing/2014/main" val="10001"/>
                  </a:ext>
                </a:extLst>
              </a:tr>
              <a:tr h="48316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pPr marL="0" indent="0">
                        <a:buFont typeface="+mj-lt"/>
                        <a:buNone/>
                      </a:pPr>
                      <a:r>
                        <a:rPr lang="en-US" sz="1200" dirty="0"/>
                        <a:t>01.Welcome</a:t>
                      </a:r>
                      <a:r>
                        <a:rPr lang="en-US" sz="1200" baseline="0" dirty="0"/>
                        <a:t> July</a:t>
                      </a:r>
                    </a:p>
                    <a:p>
                      <a:pPr marL="0" indent="0">
                        <a:buFont typeface="+mj-lt"/>
                        <a:buNone/>
                      </a:pPr>
                      <a:r>
                        <a:rPr lang="en-US" sz="1200" baseline="0" dirty="0"/>
                        <a:t>Shared a post on Instagram. </a:t>
                      </a:r>
                      <a:endParaRPr lang="en-IN" sz="1200" dirty="0"/>
                    </a:p>
                  </a:txBody>
                  <a:tcPr/>
                </a:tc>
                <a:extLst>
                  <a:ext uri="{0D108BD9-81ED-4DB2-BD59-A6C34878D82A}">
                    <a16:rowId xmlns:a16="http://schemas.microsoft.com/office/drawing/2014/main" val="10002"/>
                  </a:ext>
                </a:extLst>
              </a:tr>
              <a:tr h="1100755">
                <a:tc>
                  <a:txBody>
                    <a:bodyPr/>
                    <a:lstStyle/>
                    <a:p>
                      <a:pPr marL="0" indent="0">
                        <a:buFont typeface="+mj-lt"/>
                        <a:buNone/>
                      </a:pPr>
                      <a:r>
                        <a:rPr lang="en-US" dirty="0"/>
                        <a:t>02. </a:t>
                      </a:r>
                      <a:endParaRPr lang="en-IN" dirty="0"/>
                    </a:p>
                  </a:txBody>
                  <a:tcPr/>
                </a:tc>
                <a:tc>
                  <a:txBody>
                    <a:bodyPr/>
                    <a:lstStyle/>
                    <a:p>
                      <a:r>
                        <a:rPr lang="en-US" dirty="0"/>
                        <a:t>03. </a:t>
                      </a:r>
                      <a:r>
                        <a:rPr lang="en-US" sz="800" dirty="0"/>
                        <a:t>Financial</a:t>
                      </a:r>
                      <a:r>
                        <a:rPr lang="en-US" sz="800" baseline="0" dirty="0"/>
                        <a:t> tips Monday</a:t>
                      </a:r>
                      <a:endParaRPr lang="en-IN" sz="800" dirty="0"/>
                    </a:p>
                  </a:txBody>
                  <a:tcPr/>
                </a:tc>
                <a:tc>
                  <a:txBody>
                    <a:bodyPr/>
                    <a:lstStyle/>
                    <a:p>
                      <a:r>
                        <a:rPr lang="en-US" dirty="0"/>
                        <a:t>04.</a:t>
                      </a:r>
                      <a:endParaRPr lang="en-IN" dirty="0"/>
                    </a:p>
                  </a:txBody>
                  <a:tcPr/>
                </a:tc>
                <a:tc>
                  <a:txBody>
                    <a:bodyPr/>
                    <a:lstStyle/>
                    <a:p>
                      <a:r>
                        <a:rPr lang="en-US" dirty="0"/>
                        <a:t>05. </a:t>
                      </a:r>
                      <a:r>
                        <a:rPr lang="en-GB" sz="800" dirty="0">
                          <a:latin typeface="Arial" pitchFamily="34" charset="0"/>
                          <a:cs typeface="Arial" pitchFamily="34" charset="0"/>
                        </a:rPr>
                        <a:t>Share the bank's commitment to sustainability</a:t>
                      </a:r>
                      <a:r>
                        <a:rPr lang="en-GB" sz="800" baseline="0" dirty="0">
                          <a:latin typeface="Arial" pitchFamily="34" charset="0"/>
                          <a:cs typeface="Arial" pitchFamily="34" charset="0"/>
                        </a:rPr>
                        <a:t> for a greener future.</a:t>
                      </a:r>
                      <a:endParaRPr lang="en-IN" sz="800" dirty="0"/>
                    </a:p>
                  </a:txBody>
                  <a:tcPr/>
                </a:tc>
                <a:tc>
                  <a:txBody>
                    <a:bodyPr/>
                    <a:lstStyle/>
                    <a:p>
                      <a:r>
                        <a:rPr lang="en-US" dirty="0"/>
                        <a:t>06.</a:t>
                      </a:r>
                      <a:endParaRPr lang="en-IN" dirty="0"/>
                    </a:p>
                  </a:txBody>
                  <a:tcPr/>
                </a:tc>
                <a:tc>
                  <a:txBody>
                    <a:bodyPr/>
                    <a:lstStyle/>
                    <a:p>
                      <a:r>
                        <a:rPr lang="en-US" dirty="0"/>
                        <a:t>07.</a:t>
                      </a:r>
                      <a:r>
                        <a:rPr lang="en-GB" sz="800" dirty="0">
                          <a:latin typeface="Arial" pitchFamily="34" charset="0"/>
                          <a:cs typeface="Arial" pitchFamily="34" charset="0"/>
                        </a:rPr>
                        <a:t>Posted a story (quiz) on Instagram</a:t>
                      </a:r>
                    </a:p>
                    <a:p>
                      <a:r>
                        <a:rPr lang="en-IN" sz="800" dirty="0">
                          <a:hlinkClick r:id="rId3"/>
                        </a:rPr>
                        <a:t>https://instagram.com/stories/axisbank100/3154603939950044544?utm_source=ig_story_item_share&amp;igshid=MTc4MmM1YmI2Ng==</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08</a:t>
                      </a:r>
                      <a:r>
                        <a:rPr lang="en-US" sz="800" dirty="0"/>
                        <a:t>.</a:t>
                      </a:r>
                      <a:r>
                        <a:rPr lang="en-GB" sz="800" dirty="0">
                          <a:latin typeface="Arial" pitchFamily="34" charset="0"/>
                          <a:cs typeface="Arial" pitchFamily="34" charset="0"/>
                        </a:rPr>
                        <a:t> Best Investment Options - Educate the audience about various investment</a:t>
                      </a:r>
                      <a:endParaRPr lang="en-IN" sz="800" dirty="0"/>
                    </a:p>
                  </a:txBody>
                  <a:tcPr/>
                </a:tc>
                <a:extLst>
                  <a:ext uri="{0D108BD9-81ED-4DB2-BD59-A6C34878D82A}">
                    <a16:rowId xmlns:a16="http://schemas.microsoft.com/office/drawing/2014/main" val="10003"/>
                  </a:ext>
                </a:extLst>
              </a:tr>
              <a:tr h="872556">
                <a:tc>
                  <a:txBody>
                    <a:bodyPr/>
                    <a:lstStyle/>
                    <a:p>
                      <a:r>
                        <a:rPr lang="en-US" dirty="0"/>
                        <a:t>09.</a:t>
                      </a:r>
                      <a:endParaRPr lang="en-IN" dirty="0"/>
                    </a:p>
                  </a:txBody>
                  <a:tcPr/>
                </a:tc>
                <a:tc>
                  <a:txBody>
                    <a:bodyPr/>
                    <a:lstStyle/>
                    <a:p>
                      <a:r>
                        <a:rPr lang="en-US" dirty="0"/>
                        <a:t>10. Blog </a:t>
                      </a:r>
                    </a:p>
                    <a:p>
                      <a:r>
                        <a:rPr lang="en-IN" sz="800" dirty="0">
                          <a:hlinkClick r:id="rId4"/>
                        </a:rPr>
                        <a:t>https://www.axisbank.com/progress-with-us-articles/managing-credit/why-keeping-your-credit-card-active-is-important</a:t>
                      </a:r>
                      <a:endParaRPr lang="en-IN" sz="8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11.</a:t>
                      </a:r>
                      <a:r>
                        <a:rPr lang="en-GB" dirty="0">
                          <a:latin typeface="Arial" pitchFamily="34" charset="0"/>
                          <a:cs typeface="Arial" pitchFamily="34" charset="0"/>
                        </a:rPr>
                        <a:t> </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12</a:t>
                      </a:r>
                      <a:r>
                        <a:rPr lang="en-US" sz="800" dirty="0"/>
                        <a:t>.</a:t>
                      </a:r>
                      <a:r>
                        <a:rPr lang="en-GB" sz="800" dirty="0">
                          <a:latin typeface="Arial" pitchFamily="34" charset="0"/>
                          <a:cs typeface="Arial" pitchFamily="34" charset="0"/>
                        </a:rPr>
                        <a:t> #Travel wednesday - Share travel tips and information about Axis Bank's travel-friendly financial services.</a:t>
                      </a:r>
                    </a:p>
                    <a:p>
                      <a:endParaRPr lang="en-IN" dirty="0"/>
                    </a:p>
                  </a:txBody>
                  <a:tcPr/>
                </a:tc>
                <a:tc>
                  <a:txBody>
                    <a:bodyPr/>
                    <a:lstStyle/>
                    <a:p>
                      <a:r>
                        <a:rPr lang="en-US" dirty="0"/>
                        <a:t>13.</a:t>
                      </a:r>
                      <a:endParaRPr lang="en-IN"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14.</a:t>
                      </a:r>
                      <a:r>
                        <a:rPr lang="en-GB" dirty="0">
                          <a:latin typeface="Arial" pitchFamily="34" charset="0"/>
                          <a:cs typeface="Arial" pitchFamily="34" charset="0"/>
                        </a:rPr>
                        <a:t> </a:t>
                      </a:r>
                      <a:r>
                        <a:rPr lang="en-GB" sz="800" dirty="0">
                          <a:latin typeface="Arial" pitchFamily="34" charset="0"/>
                          <a:cs typeface="Arial" pitchFamily="34" charset="0"/>
                        </a:rPr>
                        <a:t>Fun Fact Friday - Share another intriguing fact to keep the audience engaged.</a:t>
                      </a:r>
                    </a:p>
                    <a:p>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0004"/>
                  </a:ext>
                </a:extLst>
              </a:tr>
              <a:tr h="347177">
                <a:tc>
                  <a:txBody>
                    <a:bodyPr/>
                    <a:lstStyle/>
                    <a:p>
                      <a:r>
                        <a:rPr lang="en-US" dirty="0"/>
                        <a:t>16.</a:t>
                      </a:r>
                      <a:endParaRPr lang="en-IN" dirty="0"/>
                    </a:p>
                  </a:txBody>
                  <a:tcPr/>
                </a:tc>
                <a:tc>
                  <a:txBody>
                    <a:bodyPr/>
                    <a:lstStyle/>
                    <a:p>
                      <a:r>
                        <a:rPr lang="en-US" dirty="0"/>
                        <a:t>17.</a:t>
                      </a:r>
                      <a:endParaRPr lang="en-IN" dirty="0"/>
                    </a:p>
                  </a:txBody>
                  <a:tcPr/>
                </a:tc>
                <a:tc>
                  <a:txBody>
                    <a:bodyPr/>
                    <a:lstStyle/>
                    <a:p>
                      <a:r>
                        <a:rPr lang="en-US" dirty="0"/>
                        <a:t>18.</a:t>
                      </a:r>
                      <a:endParaRPr lang="en-IN" dirty="0"/>
                    </a:p>
                  </a:txBody>
                  <a:tcPr/>
                </a:tc>
                <a:tc>
                  <a:txBody>
                    <a:bodyPr/>
                    <a:lstStyle/>
                    <a:p>
                      <a:r>
                        <a:rPr lang="en-US" dirty="0"/>
                        <a:t>19.</a:t>
                      </a:r>
                      <a:endParaRPr lang="en-IN" dirty="0"/>
                    </a:p>
                  </a:txBody>
                  <a:tcPr/>
                </a:tc>
                <a:tc>
                  <a:txBody>
                    <a:bodyPr/>
                    <a:lstStyle/>
                    <a:p>
                      <a:r>
                        <a:rPr lang="en-US" dirty="0"/>
                        <a:t>20. </a:t>
                      </a:r>
                      <a:r>
                        <a:rPr lang="en-US" sz="800" dirty="0"/>
                        <a:t>Promotion video </a:t>
                      </a:r>
                      <a:r>
                        <a:rPr lang="en-US" sz="800" dirty="0">
                          <a:hlinkClick r:id="rId5"/>
                        </a:rPr>
                        <a:t>https://drive.google.com/file/d/16mQ3yxDsSOnAap8L0CWnd_IyX2XAr0zE/view?usp=drive_link</a:t>
                      </a:r>
                      <a:endParaRPr lang="en-IN" sz="800" dirty="0"/>
                    </a:p>
                  </a:txBody>
                  <a:tcPr/>
                </a:tc>
                <a:tc>
                  <a:txBody>
                    <a:bodyPr/>
                    <a:lstStyle/>
                    <a:p>
                      <a:r>
                        <a:rPr lang="en-US" dirty="0"/>
                        <a:t>21.</a:t>
                      </a:r>
                      <a:endParaRPr lang="en-IN" dirty="0"/>
                    </a:p>
                  </a:txBody>
                  <a:tcPr/>
                </a:tc>
                <a:tc>
                  <a:txBody>
                    <a:bodyPr/>
                    <a:lstStyle/>
                    <a:p>
                      <a:r>
                        <a:rPr lang="en-US" dirty="0"/>
                        <a:t>22.</a:t>
                      </a:r>
                      <a:endParaRPr lang="en-IN" dirty="0"/>
                    </a:p>
                  </a:txBody>
                  <a:tcPr/>
                </a:tc>
                <a:extLst>
                  <a:ext uri="{0D108BD9-81ED-4DB2-BD59-A6C34878D82A}">
                    <a16:rowId xmlns:a16="http://schemas.microsoft.com/office/drawing/2014/main" val="10005"/>
                  </a:ext>
                </a:extLst>
              </a:tr>
              <a:tr h="272716">
                <a:tc>
                  <a:txBody>
                    <a:bodyPr/>
                    <a:lstStyle/>
                    <a:p>
                      <a:r>
                        <a:rPr lang="en-US" dirty="0"/>
                        <a:t>23.</a:t>
                      </a:r>
                      <a:endParaRPr lang="en-IN" dirty="0"/>
                    </a:p>
                  </a:txBody>
                  <a:tcPr/>
                </a:tc>
                <a:tc>
                  <a:txBody>
                    <a:bodyPr/>
                    <a:lstStyle/>
                    <a:p>
                      <a:r>
                        <a:rPr lang="en-US" dirty="0"/>
                        <a:t>24.</a:t>
                      </a:r>
                      <a:endParaRPr lang="en-IN" dirty="0"/>
                    </a:p>
                  </a:txBody>
                  <a:tcPr/>
                </a:tc>
                <a:tc>
                  <a:txBody>
                    <a:bodyPr/>
                    <a:lstStyle/>
                    <a:p>
                      <a:r>
                        <a:rPr lang="en-US" dirty="0"/>
                        <a:t>25.</a:t>
                      </a:r>
                      <a:endParaRPr lang="en-IN" dirty="0"/>
                    </a:p>
                  </a:txBody>
                  <a:tcPr/>
                </a:tc>
                <a:tc>
                  <a:txBody>
                    <a:bodyPr/>
                    <a:lstStyle/>
                    <a:p>
                      <a:r>
                        <a:rPr lang="en-US" dirty="0"/>
                        <a:t>26.</a:t>
                      </a:r>
                      <a:endParaRPr lang="en-IN" dirty="0"/>
                    </a:p>
                  </a:txBody>
                  <a:tcPr/>
                </a:tc>
                <a:tc>
                  <a:txBody>
                    <a:bodyPr/>
                    <a:lstStyle/>
                    <a:p>
                      <a:r>
                        <a:rPr lang="en-US" dirty="0"/>
                        <a:t>27.</a:t>
                      </a:r>
                      <a:endParaRPr lang="en-IN" dirty="0"/>
                    </a:p>
                  </a:txBody>
                  <a:tcPr/>
                </a:tc>
                <a:tc>
                  <a:txBody>
                    <a:bodyPr/>
                    <a:lstStyle/>
                    <a:p>
                      <a:r>
                        <a:rPr lang="en-US" dirty="0"/>
                        <a:t>28.</a:t>
                      </a:r>
                      <a:endParaRPr lang="en-IN" dirty="0"/>
                    </a:p>
                  </a:txBody>
                  <a:tcPr/>
                </a:tc>
                <a:tc>
                  <a:txBody>
                    <a:bodyPr/>
                    <a:lstStyle/>
                    <a:p>
                      <a:r>
                        <a:rPr lang="en-US" dirty="0"/>
                        <a:t>29.</a:t>
                      </a:r>
                      <a:endParaRPr lang="en-IN" dirty="0"/>
                    </a:p>
                  </a:txBody>
                  <a:tcPr/>
                </a:tc>
                <a:extLst>
                  <a:ext uri="{0D108BD9-81ED-4DB2-BD59-A6C34878D82A}">
                    <a16:rowId xmlns:a16="http://schemas.microsoft.com/office/drawing/2014/main" val="10006"/>
                  </a:ext>
                </a:extLst>
              </a:tr>
              <a:tr h="0">
                <a:tc>
                  <a:txBody>
                    <a:bodyPr/>
                    <a:lstStyle/>
                    <a:p>
                      <a:r>
                        <a:rPr lang="en-US" dirty="0"/>
                        <a:t>30.</a:t>
                      </a:r>
                      <a:r>
                        <a:rPr lang="en-US" baseline="0" dirty="0"/>
                        <a:t> </a:t>
                      </a:r>
                      <a:r>
                        <a:rPr lang="en-US" sz="800" baseline="0" dirty="0"/>
                        <a:t>Recap the highlights on the month.</a:t>
                      </a:r>
                      <a:endParaRPr lang="en-IN" sz="800" dirty="0"/>
                    </a:p>
                  </a:txBody>
                  <a:tcPr/>
                </a:tc>
                <a:tc>
                  <a:txBody>
                    <a:bodyPr/>
                    <a:lstStyle/>
                    <a:p>
                      <a:r>
                        <a:rPr lang="en-US" dirty="0"/>
                        <a:t>31.</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7"/>
                  </a:ext>
                </a:extLst>
              </a:tr>
            </a:tbl>
          </a:graphicData>
        </a:graphic>
      </p:graphicFrame>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460591" y="152400"/>
            <a:ext cx="8234127" cy="4124176"/>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Wingdings" panose="05000000000000000000" pitchFamily="2" charset="2"/>
              <a:buChar char="Ø"/>
            </a:pPr>
            <a:endParaRPr lang="en-GB" sz="1600" b="1" dirty="0">
              <a:solidFill>
                <a:srgbClr val="C00000"/>
              </a:solidFill>
            </a:endParaRPr>
          </a:p>
          <a:p>
            <a:pPr marL="457200" lvl="0" indent="-317500" algn="l" rtl="0">
              <a:spcBef>
                <a:spcPts val="0"/>
              </a:spcBef>
              <a:spcAft>
                <a:spcPts val="0"/>
              </a:spcAft>
              <a:buSzPts val="1400"/>
              <a:buFont typeface="Wingdings" panose="05000000000000000000" pitchFamily="2" charset="2"/>
              <a:buChar char="Ø"/>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r>
              <a:rPr lang="en-GB" sz="1600" b="1" dirty="0">
                <a:solidFill>
                  <a:srgbClr val="C00000"/>
                </a:solidFill>
              </a:rPr>
              <a:t> </a:t>
            </a: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lang="en-GB" sz="1600" b="1" dirty="0">
              <a:solidFill>
                <a:srgbClr val="C00000"/>
              </a:solidFill>
            </a:endParaRPr>
          </a:p>
          <a:p>
            <a:pPr marL="139700" lvl="0" algn="l" rtl="0">
              <a:spcBef>
                <a:spcPts val="0"/>
              </a:spcBef>
              <a:spcAft>
                <a:spcPts val="0"/>
              </a:spcAft>
              <a:buSzPts val="1400"/>
            </a:pPr>
            <a:endParaRPr sz="1600" b="1" dirty="0">
              <a:solidFill>
                <a:srgbClr val="C00000"/>
              </a:solidFill>
            </a:endParaRPr>
          </a:p>
        </p:txBody>
      </p:sp>
      <p:sp>
        <p:nvSpPr>
          <p:cNvPr id="4" name="Title 3"/>
          <p:cNvSpPr>
            <a:spLocks noGrp="1"/>
          </p:cNvSpPr>
          <p:nvPr>
            <p:ph type="title" idx="4294967295"/>
          </p:nvPr>
        </p:nvSpPr>
        <p:spPr>
          <a:xfrm>
            <a:off x="449282" y="798163"/>
            <a:ext cx="7427913" cy="1484313"/>
          </a:xfrm>
        </p:spPr>
        <p:txBody>
          <a:bodyPr>
            <a:normAutofit fontScale="90000"/>
          </a:bodyPr>
          <a:lstStyle/>
          <a:p>
            <a:pPr marL="285750" lvl="0" indent="-285750">
              <a:buFont typeface="Wingdings" panose="05000000000000000000" pitchFamily="2" charset="2"/>
              <a:buChar char="Ø"/>
            </a:pPr>
            <a:r>
              <a:rPr lang="en-US" sz="1800" dirty="0">
                <a:solidFill>
                  <a:srgbClr val="00B0F0"/>
                </a:solidFill>
              </a:rPr>
              <a:t>Reflect on the content ideas and marketing strategies process?</a:t>
            </a:r>
            <a:br>
              <a:rPr lang="en-US" sz="1800" dirty="0">
                <a:solidFill>
                  <a:srgbClr val="FFC000"/>
                </a:solidFill>
              </a:rPr>
            </a:br>
            <a:br>
              <a:rPr lang="en-US" sz="1800" dirty="0">
                <a:solidFill>
                  <a:srgbClr val="FFC000"/>
                </a:solidFill>
              </a:rPr>
            </a:br>
            <a:r>
              <a:rPr lang="en-US" sz="1600" dirty="0">
                <a:solidFill>
                  <a:schemeClr val="tx1"/>
                </a:solidFill>
              </a:rPr>
              <a:t>Content 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a:t>
            </a:r>
            <a:br>
              <a:rPr lang="en-US" sz="1600" dirty="0">
                <a:solidFill>
                  <a:schemeClr val="tx1"/>
                </a:solidFill>
              </a:rPr>
            </a:br>
            <a:r>
              <a:rPr lang="en-US" sz="2800" b="1" dirty="0">
                <a:solidFill>
                  <a:srgbClr val="C00000"/>
                </a:solidFill>
              </a:rPr>
              <a:t>       </a:t>
            </a:r>
            <a:br>
              <a:rPr lang="en-US" sz="2800" b="1" dirty="0">
                <a:solidFill>
                  <a:srgbClr val="C00000"/>
                </a:solidFill>
              </a:rPr>
            </a:br>
            <a:br>
              <a:rPr lang="en-US" sz="2800" b="1" dirty="0">
                <a:solidFill>
                  <a:srgbClr val="C00000"/>
                </a:solidFill>
              </a:rPr>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981270"/>
              </p:ext>
            </p:extLst>
          </p:nvPr>
        </p:nvGraphicFramePr>
        <p:xfrm>
          <a:off x="1852048" y="1906292"/>
          <a:ext cx="3603356" cy="1790055"/>
        </p:xfrm>
        <a:graphic>
          <a:graphicData uri="http://schemas.openxmlformats.org/drawingml/2006/table">
            <a:tbl>
              <a:tblPr/>
              <a:tblGrid>
                <a:gridCol w="3603356">
                  <a:extLst>
                    <a:ext uri="{9D8B030D-6E8A-4147-A177-3AD203B41FA5}">
                      <a16:colId xmlns:a16="http://schemas.microsoft.com/office/drawing/2014/main" val="20000"/>
                    </a:ext>
                  </a:extLst>
                </a:gridCol>
              </a:tblGrid>
              <a:tr h="1790055">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a:stretch>
            <a:fillRect/>
          </a:stretch>
        </p:blipFill>
        <p:spPr>
          <a:xfrm>
            <a:off x="1418333" y="1345275"/>
            <a:ext cx="4211052" cy="2798584"/>
          </a:xfrm>
          <a:prstGeom prst="rect">
            <a:avLst/>
          </a:prstGeom>
          <a:gradFill flip="none" rotWithShape="0">
            <a:gsLst>
              <a:gs pos="83000">
                <a:schemeClr val="bg1"/>
              </a:gs>
              <a:gs pos="100000">
                <a:schemeClr val="accent1">
                  <a:lumMod val="30000"/>
                  <a:lumOff val="70000"/>
                </a:schemeClr>
              </a:gs>
            </a:gsLst>
            <a:lin ang="54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2200249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200" y="304800"/>
            <a:ext cx="7363364" cy="4602104"/>
          </a:xfrm>
          <a:prstGeom prst="rect">
            <a:avLst/>
          </a:prstGeom>
        </p:spPr>
      </p:pic>
    </p:spTree>
    <p:extLst>
      <p:ext uri="{BB962C8B-B14F-4D97-AF65-F5344CB8AC3E}">
        <p14:creationId xmlns:p14="http://schemas.microsoft.com/office/powerpoint/2010/main" val="29656624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46713" y="178227"/>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10" name="Google Shape;110;p22"/>
          <p:cNvSpPr txBox="1"/>
          <p:nvPr/>
        </p:nvSpPr>
        <p:spPr>
          <a:xfrm>
            <a:off x="332728" y="826227"/>
            <a:ext cx="8187600"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rgbClr val="FF0000"/>
                </a:solidFill>
              </a:rPr>
              <a:t>Post Creation: </a:t>
            </a:r>
            <a:endParaRPr b="1" dirty="0">
              <a:solidFill>
                <a:srgbClr val="FF0000"/>
              </a:solidFill>
            </a:endParaRPr>
          </a:p>
          <a:p>
            <a:pPr marL="0" lvl="0" indent="0" algn="l" rtl="0">
              <a:spcBef>
                <a:spcPts val="0"/>
              </a:spcBef>
              <a:spcAft>
                <a:spcPts val="0"/>
              </a:spcAft>
              <a:buNone/>
            </a:pPr>
            <a:endParaRPr dirty="0"/>
          </a:p>
          <a:p>
            <a:pPr lvl="0"/>
            <a:r>
              <a:rPr lang="en-GB" u="sng" dirty="0">
                <a:solidFill>
                  <a:srgbClr val="C00000"/>
                </a:solidFill>
              </a:rPr>
              <a:t>Format 1 </a:t>
            </a:r>
            <a:r>
              <a:rPr lang="en-GB" dirty="0"/>
              <a:t>: </a:t>
            </a:r>
            <a:r>
              <a:rPr lang="en-GB" b="1" dirty="0"/>
              <a:t>Blog article </a:t>
            </a:r>
            <a:r>
              <a:rPr lang="en-GB" dirty="0"/>
              <a:t>(</a:t>
            </a:r>
            <a:r>
              <a:rPr lang="en-GB" sz="900" dirty="0">
                <a:hlinkClick r:id="rId3"/>
              </a:rPr>
              <a:t>https://www.axisbank.com/progress-with-us-articles/managing-credit/why-keeping-your-credit-card-active-is-important</a:t>
            </a:r>
            <a:r>
              <a:rPr lang="en-GB" dirty="0"/>
              <a:t>).</a:t>
            </a:r>
          </a:p>
          <a:p>
            <a:pPr lvl="0"/>
            <a:endParaRPr lang="en-GB" dirty="0"/>
          </a:p>
          <a:p>
            <a:pPr marL="0" lvl="0" indent="0" algn="l" rtl="0">
              <a:spcBef>
                <a:spcPts val="0"/>
              </a:spcBef>
              <a:spcAft>
                <a:spcPts val="0"/>
              </a:spcAft>
              <a:buNone/>
            </a:pPr>
            <a:r>
              <a:rPr lang="en-GB" dirty="0">
                <a:solidFill>
                  <a:srgbClr val="FF0000"/>
                </a:solidFill>
              </a:rPr>
              <a:t>Aim</a:t>
            </a:r>
            <a:r>
              <a:rPr lang="en-GB" dirty="0"/>
              <a:t> : To promote activation of credit card for customers.</a:t>
            </a:r>
          </a:p>
          <a:p>
            <a:pPr marL="0" lvl="0" indent="0" algn="l" rtl="0">
              <a:spcBef>
                <a:spcPts val="0"/>
              </a:spcBef>
              <a:spcAft>
                <a:spcPts val="0"/>
              </a:spcAft>
              <a:buNone/>
            </a:pPr>
            <a:r>
              <a:rPr lang="en-GB" dirty="0">
                <a:solidFill>
                  <a:schemeClr val="accent6"/>
                </a:solidFill>
              </a:rPr>
              <a:t>Date </a:t>
            </a:r>
            <a:r>
              <a:rPr lang="en-GB" dirty="0"/>
              <a:t>: 10</a:t>
            </a:r>
            <a:r>
              <a:rPr lang="en-GB" baseline="30000" dirty="0"/>
              <a:t>th</a:t>
            </a:r>
            <a:r>
              <a:rPr lang="en-GB" dirty="0"/>
              <a:t> July</a:t>
            </a:r>
          </a:p>
          <a:p>
            <a:pPr lvl="0"/>
            <a:r>
              <a:rPr lang="en-GB" dirty="0">
                <a:solidFill>
                  <a:schemeClr val="accent4"/>
                </a:solidFill>
              </a:rPr>
              <a:t>Idea </a:t>
            </a:r>
            <a:r>
              <a:rPr lang="en-GB" dirty="0"/>
              <a:t>: </a:t>
            </a:r>
            <a:r>
              <a:rPr lang="en-US" sz="1300" dirty="0"/>
              <a:t>Credit card activation helps in preventing fraudulent activities. The cardholder can use the credit card for purchasing purposes as soon as he/she activates it.</a:t>
            </a:r>
          </a:p>
          <a:p>
            <a:pPr lvl="0"/>
            <a:endParaRPr lang="en-GB" sz="1300" dirty="0"/>
          </a:p>
          <a:p>
            <a:r>
              <a:rPr lang="en-GB" dirty="0">
                <a:solidFill>
                  <a:srgbClr val="C00000"/>
                </a:solidFill>
              </a:rPr>
              <a:t>Topic</a:t>
            </a:r>
            <a:r>
              <a:rPr lang="en-GB" dirty="0"/>
              <a:t> : </a:t>
            </a:r>
            <a:r>
              <a:rPr lang="en-GB" sz="1300" dirty="0"/>
              <a:t>Why to keep our credit card active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Note* : For more details click on the link.</a:t>
            </a:r>
          </a:p>
          <a:p>
            <a:pPr marL="0" lvl="0" indent="0" algn="l" rtl="0">
              <a:spcBef>
                <a:spcPts val="0"/>
              </a:spcBef>
              <a:spcAft>
                <a:spcPts val="0"/>
              </a:spcAft>
              <a:buNone/>
            </a:pPr>
            <a:r>
              <a:rPr lang="en-GB" dirty="0"/>
              <a:t> </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3291" y="263236"/>
            <a:ext cx="7973291" cy="4401205"/>
          </a:xfrm>
          <a:prstGeom prst="rect">
            <a:avLst/>
          </a:prstGeom>
          <a:noFill/>
        </p:spPr>
        <p:txBody>
          <a:bodyPr wrap="square" rtlCol="0">
            <a:spAutoFit/>
          </a:bodyPr>
          <a:lstStyle/>
          <a:p>
            <a:r>
              <a:rPr lang="en-US" dirty="0"/>
              <a:t>Format 2 : </a:t>
            </a:r>
            <a:r>
              <a:rPr lang="en-US" dirty="0">
                <a:solidFill>
                  <a:srgbClr val="7030A0"/>
                </a:solidFill>
              </a:rPr>
              <a:t>Video</a:t>
            </a:r>
            <a:r>
              <a:rPr lang="en-US" dirty="0"/>
              <a:t> (</a:t>
            </a:r>
            <a:r>
              <a:rPr lang="en-US" sz="900" dirty="0">
                <a:hlinkClick r:id="rId2"/>
              </a:rPr>
              <a:t>https://drive.google.com/file/d/16mQ3yxDsSOnAap8L0CWnd_IyX2XAr0zE/view?usp=drive_link</a:t>
            </a:r>
            <a:r>
              <a:rPr lang="en-US" dirty="0"/>
              <a:t>) tap the link to see the video.</a:t>
            </a:r>
          </a:p>
          <a:p>
            <a:endParaRPr lang="en-US" dirty="0"/>
          </a:p>
          <a:p>
            <a:r>
              <a:rPr lang="en-US" dirty="0">
                <a:solidFill>
                  <a:srgbClr val="FF0000"/>
                </a:solidFill>
              </a:rPr>
              <a:t>Aim : </a:t>
            </a:r>
            <a:r>
              <a:rPr lang="en-US" dirty="0">
                <a:solidFill>
                  <a:schemeClr val="tx1"/>
                </a:solidFill>
              </a:rPr>
              <a:t>To promote our brand to the public.</a:t>
            </a:r>
          </a:p>
          <a:p>
            <a:r>
              <a:rPr lang="en-US" dirty="0">
                <a:solidFill>
                  <a:schemeClr val="accent6"/>
                </a:solidFill>
              </a:rPr>
              <a:t>Date</a:t>
            </a:r>
            <a:r>
              <a:rPr lang="en-US" dirty="0">
                <a:solidFill>
                  <a:schemeClr val="tx1"/>
                </a:solidFill>
              </a:rPr>
              <a:t>: 20</a:t>
            </a:r>
            <a:r>
              <a:rPr lang="en-US" baseline="30000" dirty="0">
                <a:solidFill>
                  <a:schemeClr val="tx1"/>
                </a:solidFill>
              </a:rPr>
              <a:t>th</a:t>
            </a:r>
            <a:r>
              <a:rPr lang="en-US" dirty="0">
                <a:solidFill>
                  <a:schemeClr val="tx1"/>
                </a:solidFill>
              </a:rPr>
              <a:t> July</a:t>
            </a:r>
          </a:p>
          <a:p>
            <a:r>
              <a:rPr lang="en-US" dirty="0">
                <a:solidFill>
                  <a:schemeClr val="tx1"/>
                </a:solidFill>
              </a:rPr>
              <a:t>Idea : </a:t>
            </a:r>
            <a:r>
              <a:rPr lang="en-US" dirty="0"/>
              <a:t> introduce your brand, talk about your purpose and goals, and solve pain points.</a:t>
            </a:r>
          </a:p>
          <a:p>
            <a:endParaRPr lang="en-US" dirty="0">
              <a:solidFill>
                <a:srgbClr val="FF0000"/>
              </a:solidFill>
            </a:endParaRPr>
          </a:p>
          <a:p>
            <a:r>
              <a:rPr lang="en-US" dirty="0">
                <a:solidFill>
                  <a:srgbClr val="FF0000"/>
                </a:solidFill>
              </a:rPr>
              <a:t>Topic : </a:t>
            </a:r>
            <a:r>
              <a:rPr lang="en-US" dirty="0">
                <a:solidFill>
                  <a:schemeClr val="tx1"/>
                </a:solidFill>
              </a:rPr>
              <a:t>Giving a clear explanation of axis bank through a video.</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Format 3 : </a:t>
            </a:r>
            <a:r>
              <a:rPr lang="en-US" dirty="0">
                <a:solidFill>
                  <a:srgbClr val="92D050"/>
                </a:solidFill>
              </a:rPr>
              <a:t>Creative </a:t>
            </a:r>
            <a:r>
              <a:rPr lang="en-US" dirty="0">
                <a:solidFill>
                  <a:schemeClr val="tx1"/>
                </a:solidFill>
              </a:rPr>
              <a:t>(</a:t>
            </a:r>
            <a:r>
              <a:rPr lang="en-IN" sz="1000" dirty="0">
                <a:hlinkClick r:id="rId3"/>
              </a:rPr>
              <a:t>https://www.instagram.com/p/CvCxph0x8SB/?utm_source=ig_web_copy_link&amp;igshid=MzRlODBiNWFlZA</a:t>
            </a:r>
            <a:r>
              <a:rPr lang="en-IN" sz="1000" dirty="0"/>
              <a:t>== )</a:t>
            </a:r>
            <a:endParaRPr lang="en-US" sz="1000" dirty="0">
              <a:solidFill>
                <a:srgbClr val="92D050"/>
              </a:solidFill>
            </a:endParaRPr>
          </a:p>
          <a:p>
            <a:endParaRPr lang="en-US" dirty="0">
              <a:solidFill>
                <a:schemeClr val="tx1"/>
              </a:solidFill>
            </a:endParaRPr>
          </a:p>
          <a:p>
            <a:r>
              <a:rPr lang="en-US" dirty="0">
                <a:solidFill>
                  <a:srgbClr val="FF0000"/>
                </a:solidFill>
              </a:rPr>
              <a:t>Aim</a:t>
            </a:r>
            <a:r>
              <a:rPr lang="en-US" dirty="0">
                <a:solidFill>
                  <a:schemeClr val="tx1"/>
                </a:solidFill>
              </a:rPr>
              <a:t> : To increase public audience.</a:t>
            </a:r>
          </a:p>
          <a:p>
            <a:r>
              <a:rPr lang="en-US" dirty="0">
                <a:solidFill>
                  <a:srgbClr val="92D050"/>
                </a:solidFill>
              </a:rPr>
              <a:t>Date</a:t>
            </a:r>
            <a:r>
              <a:rPr lang="en-US" dirty="0">
                <a:solidFill>
                  <a:schemeClr val="tx1"/>
                </a:solidFill>
              </a:rPr>
              <a:t> : 1</a:t>
            </a:r>
            <a:r>
              <a:rPr lang="en-US" baseline="30000" dirty="0">
                <a:solidFill>
                  <a:schemeClr val="tx1"/>
                </a:solidFill>
              </a:rPr>
              <a:t>st</a:t>
            </a:r>
            <a:r>
              <a:rPr lang="en-US" dirty="0">
                <a:solidFill>
                  <a:schemeClr val="tx1"/>
                </a:solidFill>
              </a:rPr>
              <a:t> July </a:t>
            </a:r>
          </a:p>
          <a:p>
            <a:r>
              <a:rPr lang="en-US" dirty="0">
                <a:solidFill>
                  <a:srgbClr val="FFC000"/>
                </a:solidFill>
              </a:rPr>
              <a:t>Idea </a:t>
            </a:r>
            <a:r>
              <a:rPr lang="en-US" dirty="0">
                <a:solidFill>
                  <a:schemeClr val="tx1"/>
                </a:solidFill>
              </a:rPr>
              <a:t>: promoting the brand name and about brand through the post on Instagram.</a:t>
            </a:r>
          </a:p>
          <a:p>
            <a:endParaRPr lang="en-US" dirty="0">
              <a:solidFill>
                <a:schemeClr val="tx1"/>
              </a:solidFill>
            </a:endParaRPr>
          </a:p>
          <a:p>
            <a:r>
              <a:rPr lang="en-US" dirty="0">
                <a:solidFill>
                  <a:srgbClr val="0070C0"/>
                </a:solidFill>
              </a:rPr>
              <a:t>Topic</a:t>
            </a:r>
            <a:r>
              <a:rPr lang="en-US" dirty="0">
                <a:solidFill>
                  <a:schemeClr val="tx1"/>
                </a:solidFill>
              </a:rPr>
              <a:t> : Posting of brand logo and identity on social media.</a:t>
            </a:r>
          </a:p>
          <a:p>
            <a:endParaRPr lang="en-US" dirty="0">
              <a:solidFill>
                <a:schemeClr val="tx1"/>
              </a:solidFill>
            </a:endParaRPr>
          </a:p>
          <a:p>
            <a:endParaRPr lang="en-IN" dirty="0">
              <a:solidFill>
                <a:srgbClr val="FF0000"/>
              </a:solidFill>
            </a:endParaRPr>
          </a:p>
        </p:txBody>
      </p:sp>
    </p:spTree>
    <p:extLst>
      <p:ext uri="{BB962C8B-B14F-4D97-AF65-F5344CB8AC3E}">
        <p14:creationId xmlns:p14="http://schemas.microsoft.com/office/powerpoint/2010/main" val="189721142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4146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dirty="0">
              <a:solidFill>
                <a:srgbClr val="0E101A"/>
              </a:solidFill>
            </a:endParaRPr>
          </a:p>
        </p:txBody>
      </p:sp>
      <p:sp>
        <p:nvSpPr>
          <p:cNvPr id="117" name="Google Shape;117;p23"/>
          <p:cNvSpPr txBox="1"/>
          <p:nvPr/>
        </p:nvSpPr>
        <p:spPr>
          <a:xfrm>
            <a:off x="112825" y="-5993"/>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477" y="1231934"/>
            <a:ext cx="2299118" cy="34773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63" y="774304"/>
            <a:ext cx="2043972" cy="368166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001" y="789802"/>
            <a:ext cx="2299118" cy="3681663"/>
          </a:xfrm>
          <a:prstGeom prst="rect">
            <a:avLst/>
          </a:prstGeom>
        </p:spPr>
      </p:pic>
      <p:sp>
        <p:nvSpPr>
          <p:cNvPr id="5" name="Rectangle 4"/>
          <p:cNvSpPr/>
          <p:nvPr/>
        </p:nvSpPr>
        <p:spPr>
          <a:xfrm>
            <a:off x="2548273" y="312639"/>
            <a:ext cx="3475156" cy="923330"/>
          </a:xfrm>
          <a:prstGeom prst="rect">
            <a:avLst/>
          </a:prstGeom>
          <a:noFill/>
        </p:spPr>
        <p:txBody>
          <a:bodyPr wrap="square" lIns="91440" tIns="45720" rIns="91440" bIns="45720">
            <a:spAutoFit/>
          </a:bodyPr>
          <a:lstStyle/>
          <a:p>
            <a:pPr algn="ctr"/>
            <a:r>
              <a:rPr lang="en-GB" sz="2400" b="1" u="sng" cap="none" spc="0" dirty="0">
                <a:ln/>
                <a:solidFill>
                  <a:srgbClr val="FF0000"/>
                </a:solidFill>
                <a:effectLst>
                  <a:outerShdw blurRad="38100" dist="19050" dir="2700000" algn="tl" rotWithShape="0">
                    <a:schemeClr val="dk1">
                      <a:lumMod val="50000"/>
                      <a:alpha val="40000"/>
                    </a:schemeClr>
                  </a:outerShdw>
                </a:effectLst>
              </a:rPr>
              <a:t>Instagram</a:t>
            </a:r>
            <a:r>
              <a:rPr lang="en-GB" sz="5400" b="1" u="sng" dirty="0">
                <a:ln/>
                <a:solidFill>
                  <a:srgbClr val="FF0000"/>
                </a:solidFill>
                <a:effectLst>
                  <a:outerShdw blurRad="38100" dist="19050" dir="2700000" algn="tl" rotWithShape="0">
                    <a:schemeClr val="dk1">
                      <a:lumMod val="50000"/>
                      <a:alpha val="40000"/>
                    </a:schemeClr>
                  </a:outerShdw>
                </a:effectLst>
              </a:rPr>
              <a:t> </a:t>
            </a:r>
            <a:r>
              <a:rPr lang="en-GB" sz="2000" b="1" u="sng" cap="none" spc="0" dirty="0">
                <a:ln/>
                <a:solidFill>
                  <a:srgbClr val="FF0000"/>
                </a:solidFill>
                <a:effectLst>
                  <a:outerShdw blurRad="38100" dist="19050" dir="2700000" algn="tl" rotWithShape="0">
                    <a:schemeClr val="dk1">
                      <a:lumMod val="50000"/>
                      <a:alpha val="40000"/>
                    </a:schemeClr>
                  </a:outerShdw>
                </a:effectLst>
              </a:rPr>
              <a:t>Story</a:t>
            </a:r>
            <a:endParaRPr lang="en-IN" sz="2000" b="1" cap="none" spc="0" dirty="0">
              <a:ln/>
              <a:solidFill>
                <a:srgbClr val="FF0000"/>
              </a:solidFill>
              <a:effectLst>
                <a:outerShdw blurRad="38100" dist="19050" dir="2700000" algn="tl" rotWithShape="0">
                  <a:schemeClr val="dk1">
                    <a:lumMod val="50000"/>
                    <a:alpha val="40000"/>
                  </a:schemeClr>
                </a:outerShdw>
              </a:effectLst>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4"/>
          <p:cNvSpPr txBox="1"/>
          <p:nvPr/>
        </p:nvSpPr>
        <p:spPr>
          <a:xfrm>
            <a:off x="77492" y="0"/>
            <a:ext cx="845195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p>
          <a:p>
            <a:pPr marL="139700" lvl="0" algn="l" rtl="0">
              <a:spcBef>
                <a:spcPts val="0"/>
              </a:spcBef>
              <a:spcAft>
                <a:spcPts val="0"/>
              </a:spcAft>
              <a:buSzPts val="1400"/>
            </a:pPr>
            <a:endParaRPr lang="en-GB" dirty="0"/>
          </a:p>
          <a:p>
            <a:pPr marL="139700" lvl="0" algn="l" rtl="0">
              <a:spcBef>
                <a:spcPts val="0"/>
              </a:spcBef>
              <a:spcAft>
                <a:spcPts val="0"/>
              </a:spcAft>
              <a:buSzPts val="1400"/>
            </a:pPr>
            <a:r>
              <a:rPr lang="en-GB" dirty="0"/>
              <a:t> </a:t>
            </a:r>
            <a:r>
              <a:rPr lang="en-GB" b="1" dirty="0"/>
              <a:t>VIDEO: </a:t>
            </a:r>
          </a:p>
          <a:p>
            <a:pPr marL="139700" lvl="0">
              <a:buSzPts val="1400"/>
            </a:pPr>
            <a:r>
              <a:rPr lang="en-GB" b="1" dirty="0"/>
              <a:t> </a:t>
            </a:r>
          </a:p>
        </p:txBody>
      </p:sp>
      <p:sp>
        <p:nvSpPr>
          <p:cNvPr id="124" name="Google Shape;124;p24"/>
          <p:cNvSpPr txBox="1"/>
          <p:nvPr/>
        </p:nvSpPr>
        <p:spPr>
          <a:xfrm>
            <a:off x="614558" y="0"/>
            <a:ext cx="7610100" cy="6978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p:txBody>
      </p:sp>
      <p:pic>
        <p:nvPicPr>
          <p:cNvPr id="2" name="promoting video of axis ban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9296" y="623944"/>
            <a:ext cx="6795319" cy="3944213"/>
          </a:xfrm>
          <a:prstGeom prst="rect">
            <a:avLst/>
          </a:prstGeom>
        </p:spPr>
      </p:pic>
    </p:spTree>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dirty="0"/>
          </a:p>
        </p:txBody>
      </p:sp>
      <p:sp>
        <p:nvSpPr>
          <p:cNvPr id="130" name="Google Shape;130;p25"/>
          <p:cNvSpPr txBox="1"/>
          <p:nvPr/>
        </p:nvSpPr>
        <p:spPr>
          <a:xfrm>
            <a:off x="429709" y="1676161"/>
            <a:ext cx="8187600" cy="1261854"/>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dirty="0"/>
              <a:t>Ad Campaigns over Social Media:</a:t>
            </a:r>
            <a:endParaRPr b="1" dirty="0"/>
          </a:p>
          <a:p>
            <a:pPr marL="457200" lvl="0" indent="0" algn="l" rtl="0">
              <a:spcBef>
                <a:spcPts val="0"/>
              </a:spcBef>
              <a:spcAft>
                <a:spcPts val="0"/>
              </a:spcAft>
              <a:buNone/>
            </a:pPr>
            <a:endParaRPr b="1" dirty="0"/>
          </a:p>
          <a:p>
            <a:pPr marL="457200" lvl="0" indent="0" algn="l" rtl="0">
              <a:spcBef>
                <a:spcPts val="0"/>
              </a:spcBef>
              <a:spcAft>
                <a:spcPts val="0"/>
              </a:spcAft>
              <a:buNone/>
            </a:pPr>
            <a:r>
              <a:rPr lang="en-GB" dirty="0"/>
              <a:t>Come up with 3 ad campaigns each covering one of the mentioned goals: </a:t>
            </a:r>
            <a:r>
              <a:rPr lang="en-GB" dirty="0">
                <a:solidFill>
                  <a:schemeClr val="dk1"/>
                </a:solidFill>
              </a:rPr>
              <a:t>brand awareness, driving website traffic, or generating leads </a:t>
            </a:r>
            <a:endParaRPr dirty="0"/>
          </a:p>
          <a:p>
            <a:pPr marL="457200" lvl="0" indent="0" algn="l" rtl="0">
              <a:spcBef>
                <a:spcPts val="0"/>
              </a:spcBef>
              <a:spcAft>
                <a:spcPts val="0"/>
              </a:spcAft>
              <a:buNone/>
            </a:pPr>
            <a:endParaRPr dirty="0"/>
          </a:p>
        </p:txBody>
      </p:sp>
      <p:sp>
        <p:nvSpPr>
          <p:cNvPr id="131" name="Google Shape;131;p25"/>
          <p:cNvSpPr txBox="1"/>
          <p:nvPr/>
        </p:nvSpPr>
        <p:spPr>
          <a:xfrm>
            <a:off x="718459" y="1072612"/>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Social Media Ad Campaigns</a:t>
            </a:r>
            <a:endParaRPr sz="2100" b="1" dirty="0">
              <a:solidFill>
                <a:srgbClr val="434343"/>
              </a:solidFill>
            </a:endParaRPr>
          </a:p>
          <a:p>
            <a:pPr marL="0" lvl="0" indent="0" algn="l" rtl="0">
              <a:spcBef>
                <a:spcPts val="0"/>
              </a:spcBef>
              <a:spcAft>
                <a:spcPts val="0"/>
              </a:spcAft>
              <a:buNone/>
            </a:pPr>
            <a:endParaRPr sz="1900"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441702" y="196447"/>
            <a:ext cx="7886700" cy="762000"/>
          </a:xfrm>
        </p:spPr>
        <p:txBody>
          <a:bodyPr>
            <a:normAutofit fontScale="90000"/>
          </a:bodyPr>
          <a:lstStyle/>
          <a:p>
            <a:r>
              <a:rPr lang="en-US" sz="1400" dirty="0">
                <a:solidFill>
                  <a:srgbClr val="FF0000"/>
                </a:solidFill>
                <a:latin typeface="Arial" panose="020B0604020202020204" pitchFamily="34" charset="0"/>
                <a:cs typeface="Arial" panose="020B0604020202020204" pitchFamily="34" charset="0"/>
              </a:rPr>
              <a:t>Advertising goals </a:t>
            </a:r>
            <a:r>
              <a:rPr lang="en-US" sz="1200" dirty="0"/>
              <a:t>: </a:t>
            </a:r>
            <a:r>
              <a:rPr lang="en-US" sz="1200" dirty="0">
                <a:latin typeface="Arial" panose="020B0604020202020204" pitchFamily="34" charset="0"/>
                <a:cs typeface="Arial" panose="020B0604020202020204" pitchFamily="34" charset="0"/>
              </a:rPr>
              <a:t>Creating brand awareness to public/audience.</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400" dirty="0">
                <a:solidFill>
                  <a:srgbClr val="00B050"/>
                </a:solidFill>
                <a:latin typeface="Arial" panose="020B0604020202020204" pitchFamily="34" charset="0"/>
                <a:cs typeface="Arial" panose="020B0604020202020204" pitchFamily="34" charset="0"/>
              </a:rPr>
              <a:t>Audience Targeting </a:t>
            </a:r>
            <a:r>
              <a:rPr lang="en-US" sz="1200" dirty="0">
                <a:latin typeface="Arial" panose="020B0604020202020204" pitchFamily="34" charset="0"/>
                <a:cs typeface="Arial" panose="020B0604020202020204" pitchFamily="34" charset="0"/>
              </a:rPr>
              <a:t>: age : 18 to 60 , gender : all genders , Location : over all </a:t>
            </a:r>
            <a:r>
              <a:rPr lang="en-US" sz="1200" dirty="0" err="1">
                <a:latin typeface="Arial" panose="020B0604020202020204" pitchFamily="34" charset="0"/>
                <a:cs typeface="Arial" panose="020B0604020202020204" pitchFamily="34" charset="0"/>
              </a:rPr>
              <a:t>india</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IN" sz="1200" dirty="0"/>
          </a:p>
        </p:txBody>
      </p:sp>
      <p:sp>
        <p:nvSpPr>
          <p:cNvPr id="3" name="Content Placeholder 2"/>
          <p:cNvSpPr>
            <a:spLocks noGrp="1"/>
          </p:cNvSpPr>
          <p:nvPr>
            <p:ph idx="4294967295"/>
          </p:nvPr>
        </p:nvSpPr>
        <p:spPr>
          <a:xfrm>
            <a:off x="1778431" y="880605"/>
            <a:ext cx="7543800" cy="3017838"/>
          </a:xfrm>
        </p:spPr>
        <p:txBody>
          <a:bodyPr>
            <a:normAutofit/>
          </a:bodyPr>
          <a:lstStyle/>
          <a:p>
            <a:r>
              <a:rPr lang="en-IN" sz="1400" dirty="0">
                <a:hlinkClick r:id="rId3"/>
              </a:rPr>
              <a:t>https://fb.me/bkQYRCnWp1w9U7</a:t>
            </a:r>
            <a:endParaRPr lang="en-IN" sz="14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79" t="14966" r="1439" b="4762"/>
          <a:stretch/>
        </p:blipFill>
        <p:spPr>
          <a:xfrm>
            <a:off x="812487" y="1245057"/>
            <a:ext cx="6393873" cy="2910792"/>
          </a:xfrm>
          <a:prstGeom prst="rect">
            <a:avLst/>
          </a:prstGeom>
        </p:spPr>
      </p:pic>
    </p:spTree>
    <p:extLst>
      <p:ext uri="{BB962C8B-B14F-4D97-AF65-F5344CB8AC3E}">
        <p14:creationId xmlns:p14="http://schemas.microsoft.com/office/powerpoint/2010/main" val="394378740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3583" y="-118901"/>
            <a:ext cx="7543800" cy="1089025"/>
          </a:xfrm>
        </p:spPr>
        <p:txBody>
          <a:bodyPr>
            <a:normAutofit/>
          </a:bodyPr>
          <a:lstStyle/>
          <a:p>
            <a:r>
              <a:rPr lang="en-US" sz="1800" b="1" dirty="0">
                <a:solidFill>
                  <a:srgbClr val="FF0000"/>
                </a:solidFill>
              </a:rPr>
              <a:t>Advertising goal </a:t>
            </a:r>
            <a:r>
              <a:rPr lang="en-US" sz="1800" dirty="0"/>
              <a:t>: Driving website traffic.</a:t>
            </a:r>
            <a:br>
              <a:rPr lang="en-US" sz="1800" dirty="0"/>
            </a:br>
            <a:r>
              <a:rPr lang="en-US" sz="1800" dirty="0">
                <a:solidFill>
                  <a:srgbClr val="92D050"/>
                </a:solidFill>
              </a:rPr>
              <a:t>Advertising Targeting </a:t>
            </a:r>
            <a:r>
              <a:rPr lang="en-US" sz="1800" dirty="0"/>
              <a:t>:  Age – 18 to 60, Gender – all genders , Location – India.</a:t>
            </a:r>
            <a:endParaRPr lang="en-IN" sz="1800" dirty="0"/>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1472608" y="1229317"/>
            <a:ext cx="5365750" cy="3017838"/>
          </a:xfrm>
        </p:spPr>
      </p:pic>
    </p:spTree>
    <p:extLst>
      <p:ext uri="{BB962C8B-B14F-4D97-AF65-F5344CB8AC3E}">
        <p14:creationId xmlns:p14="http://schemas.microsoft.com/office/powerpoint/2010/main" val="263322483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177897" y="63825"/>
            <a:ext cx="7610100" cy="8486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1 - Brand Awareness</a:t>
            </a:r>
            <a:endParaRPr sz="2100" b="1" dirty="0">
              <a:solidFill>
                <a:srgbClr val="434343"/>
              </a:solidFill>
            </a:endParaRPr>
          </a:p>
          <a:p>
            <a:pPr marL="0" lvl="0" indent="0" algn="l" rtl="0">
              <a:spcBef>
                <a:spcPts val="0"/>
              </a:spcBef>
              <a:spcAft>
                <a:spcPts val="0"/>
              </a:spcAft>
              <a:buNone/>
            </a:pPr>
            <a:r>
              <a:rPr lang="en-GB" sz="1900" dirty="0"/>
              <a:t>(insert emailed image)</a:t>
            </a:r>
            <a:endParaRPr sz="1900" dirty="0"/>
          </a:p>
        </p:txBody>
      </p:sp>
      <p:pic>
        <p:nvPicPr>
          <p:cNvPr id="2" name="Picture 1"/>
          <p:cNvPicPr>
            <a:picLocks noChangeAspect="1"/>
          </p:cNvPicPr>
          <p:nvPr/>
        </p:nvPicPr>
        <p:blipFill rotWithShape="1">
          <a:blip r:embed="rId3"/>
          <a:srcRect l="25668" t="12377" r="30395" b="-849"/>
          <a:stretch/>
        </p:blipFill>
        <p:spPr>
          <a:xfrm>
            <a:off x="2812943" y="829159"/>
            <a:ext cx="4773478" cy="3686699"/>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392877" y="193868"/>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dirty="0">
                <a:solidFill>
                  <a:srgbClr val="434343"/>
                </a:solidFill>
              </a:rPr>
              <a:t>Email Ad Campaign 2 - Lead Generation</a:t>
            </a:r>
            <a:endParaRPr sz="2100" b="1" dirty="0">
              <a:solidFill>
                <a:srgbClr val="434343"/>
              </a:solidFill>
            </a:endParaRPr>
          </a:p>
          <a:p>
            <a:pPr marL="0" lvl="0" indent="0" algn="l" rtl="0">
              <a:spcBef>
                <a:spcPts val="0"/>
              </a:spcBef>
              <a:spcAft>
                <a:spcPts val="0"/>
              </a:spcAft>
              <a:buClr>
                <a:schemeClr val="dk1"/>
              </a:buClr>
              <a:buSzPts val="1100"/>
              <a:buFont typeface="Arial"/>
              <a:buNone/>
            </a:pPr>
            <a:r>
              <a:rPr lang="en-GB" sz="1900" dirty="0">
                <a:solidFill>
                  <a:schemeClr val="dk1"/>
                </a:solidFill>
              </a:rPr>
              <a:t>(insert emailer image)</a:t>
            </a:r>
            <a:endParaRPr sz="1900" dirty="0">
              <a:solidFill>
                <a:schemeClr val="dk1"/>
              </a:solidFill>
            </a:endParaRPr>
          </a:p>
          <a:p>
            <a:pPr marL="0" lvl="0" indent="0" algn="l" rtl="0">
              <a:spcBef>
                <a:spcPts val="0"/>
              </a:spcBef>
              <a:spcAft>
                <a:spcPts val="0"/>
              </a:spcAft>
              <a:buNone/>
            </a:pPr>
            <a:endParaRPr sz="1900" dirty="0"/>
          </a:p>
        </p:txBody>
      </p:sp>
      <p:pic>
        <p:nvPicPr>
          <p:cNvPr id="2" name="Picture 1"/>
          <p:cNvPicPr>
            <a:picLocks noChangeAspect="1"/>
          </p:cNvPicPr>
          <p:nvPr/>
        </p:nvPicPr>
        <p:blipFill>
          <a:blip r:embed="rId3"/>
          <a:stretch>
            <a:fillRect/>
          </a:stretch>
        </p:blipFill>
        <p:spPr>
          <a:xfrm>
            <a:off x="876925" y="1116768"/>
            <a:ext cx="6580682" cy="3543584"/>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226718"/>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dirty="0">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dirty="0"/>
          </a:p>
        </p:txBody>
      </p:sp>
      <p:sp>
        <p:nvSpPr>
          <p:cNvPr id="160" name="Google Shape;160;p30"/>
          <p:cNvSpPr txBox="1"/>
          <p:nvPr/>
        </p:nvSpPr>
        <p:spPr>
          <a:xfrm>
            <a:off x="181350" y="874718"/>
            <a:ext cx="8187600"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dirty="0"/>
              <a:t>Reflect on the content creation and </a:t>
            </a:r>
            <a:r>
              <a:rPr lang="en-GB" dirty="0" err="1"/>
              <a:t>curation</a:t>
            </a:r>
            <a:r>
              <a:rPr lang="en-GB" dirty="0"/>
              <a:t> process, discussing the challenges faced and lessons learned.</a:t>
            </a:r>
          </a:p>
          <a:p>
            <a:pPr marL="457200" lvl="0" indent="-317500" algn="l" rtl="0">
              <a:spcBef>
                <a:spcPts val="0"/>
              </a:spcBef>
              <a:spcAft>
                <a:spcPts val="0"/>
              </a:spcAft>
              <a:buSzPts val="1400"/>
              <a:buChar char="●"/>
            </a:pPr>
            <a:endParaRPr lang="en-GB" dirty="0"/>
          </a:p>
          <a:p>
            <a:pPr marL="425450" lvl="0" indent="-285750">
              <a:buSzPts val="1400"/>
              <a:buFont typeface="Wingdings" panose="05000000000000000000" pitchFamily="2" charset="2"/>
              <a:buChar char="ü"/>
            </a:pPr>
            <a:r>
              <a:rPr lang="en-US" dirty="0"/>
              <a:t>Content creation is the process of generating topic ideas that appeal to your buyer persona, creating written or visual content around those ideas, and making that information accessible to your audience as a blog, video, info graphic, or other content formats.</a:t>
            </a:r>
          </a:p>
          <a:p>
            <a:pPr marL="425450" lvl="0" indent="-285750">
              <a:buSzPts val="1400"/>
              <a:buFont typeface="Wingdings" panose="05000000000000000000" pitchFamily="2" charset="2"/>
              <a:buChar char="ü"/>
            </a:pPr>
            <a:endParaRPr lang="en-US" dirty="0"/>
          </a:p>
          <a:p>
            <a:pPr marL="139700" lvl="0">
              <a:buSzPts val="1400"/>
            </a:pPr>
            <a:r>
              <a:rPr lang="en-US" b="1" dirty="0">
                <a:solidFill>
                  <a:srgbClr val="92D050"/>
                </a:solidFill>
              </a:rPr>
              <a:t>Challenges faced : </a:t>
            </a:r>
          </a:p>
          <a:p>
            <a:pPr marL="342900" indent="-342900">
              <a:buFont typeface="+mj-lt"/>
              <a:buAutoNum type="arabicParenR"/>
            </a:pPr>
            <a:r>
              <a:rPr lang="en-US" dirty="0"/>
              <a:t>Don't let the hardship be everything. Rest, exercise, and make time for wellness where you can. ...</a:t>
            </a:r>
          </a:p>
          <a:p>
            <a:pPr marL="342900" indent="-342900">
              <a:buFont typeface="+mj-lt"/>
              <a:buAutoNum type="arabicParenR"/>
            </a:pPr>
            <a:r>
              <a:rPr lang="en-US" dirty="0"/>
              <a:t>Don't be ashamed of failures, mistakes, or struggles. ...</a:t>
            </a:r>
          </a:p>
          <a:p>
            <a:pPr marL="342900" indent="-342900">
              <a:buFont typeface="+mj-lt"/>
              <a:buAutoNum type="arabicParenR"/>
            </a:pPr>
            <a:r>
              <a:rPr lang="en-US" dirty="0"/>
              <a:t>Avoid defensiveness. ...</a:t>
            </a:r>
          </a:p>
          <a:p>
            <a:pPr marL="342900" indent="-342900">
              <a:buFont typeface="+mj-lt"/>
              <a:buAutoNum type="arabicParenR"/>
            </a:pPr>
            <a:r>
              <a:rPr lang="en-US" dirty="0"/>
              <a:t>Keep asking questions. ...</a:t>
            </a:r>
          </a:p>
          <a:p>
            <a:pPr marL="342900" indent="-342900">
              <a:buFont typeface="+mj-lt"/>
              <a:buAutoNum type="arabicParenR"/>
            </a:pPr>
            <a:r>
              <a:rPr lang="en-US" dirty="0"/>
              <a:t>Connect with others. ...</a:t>
            </a:r>
          </a:p>
          <a:p>
            <a:pPr marL="342900" indent="-342900">
              <a:buFont typeface="+mj-lt"/>
              <a:buAutoNum type="arabicParenR"/>
            </a:pPr>
            <a:r>
              <a:rPr lang="en-US" dirty="0"/>
              <a:t>Look back to find your lessons of experience.</a:t>
            </a:r>
          </a:p>
          <a:p>
            <a:br>
              <a:rPr lang="en-US" dirty="0"/>
            </a:br>
            <a:endParaRPr dirty="0">
              <a:solidFill>
                <a:srgbClr val="92D050"/>
              </a:solidFill>
            </a:endParaRPr>
          </a:p>
          <a:p>
            <a:pPr marL="457200" lvl="0" indent="0" algn="l" rtl="0">
              <a:spcBef>
                <a:spcPts val="0"/>
              </a:spcBef>
              <a:spcAft>
                <a:spcPts val="0"/>
              </a:spcAft>
              <a:buNone/>
            </a:pPr>
            <a:endParaRPr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662652" y="374699"/>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68" name="Google Shape;68;p15"/>
          <p:cNvSpPr txBox="1"/>
          <p:nvPr/>
        </p:nvSpPr>
        <p:spPr>
          <a:xfrm>
            <a:off x="526473" y="1188299"/>
            <a:ext cx="8424487" cy="323162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sz="1600" b="1" u="sng" dirty="0">
                <a:solidFill>
                  <a:srgbClr val="FF0000"/>
                </a:solidFill>
                <a:latin typeface="Algerian" panose="04020705040A02060702" pitchFamily="82" charset="0"/>
              </a:rPr>
              <a:t>Research Brand Identity:</a:t>
            </a:r>
          </a:p>
          <a:p>
            <a:pPr marL="139700" lvl="0" algn="l" rtl="0">
              <a:spcBef>
                <a:spcPts val="0"/>
              </a:spcBef>
              <a:spcAft>
                <a:spcPts val="0"/>
              </a:spcAft>
              <a:buSzPts val="1400"/>
            </a:pPr>
            <a:endParaRPr lang="en-GB" dirty="0"/>
          </a:p>
          <a:p>
            <a:pPr marL="425450" lvl="0" indent="-285750" algn="l" rtl="0">
              <a:spcBef>
                <a:spcPts val="0"/>
              </a:spcBef>
              <a:spcAft>
                <a:spcPts val="0"/>
              </a:spcAft>
              <a:buSzPts val="1400"/>
              <a:buFont typeface="Wingdings" panose="05000000000000000000" pitchFamily="2" charset="2"/>
              <a:buChar char="Ø"/>
            </a:pPr>
            <a:r>
              <a:rPr lang="en-GB" b="1" dirty="0"/>
              <a:t>Brand colour: </a:t>
            </a:r>
            <a:r>
              <a:rPr lang="en-GB" dirty="0"/>
              <a:t>Burgundy and  White</a:t>
            </a:r>
            <a:endParaRPr lang="en-GB" b="1" dirty="0"/>
          </a:p>
          <a:p>
            <a:pPr marL="457200" lvl="0" indent="-317500" algn="l" rtl="0">
              <a:spcBef>
                <a:spcPts val="0"/>
              </a:spcBef>
              <a:spcAft>
                <a:spcPts val="0"/>
              </a:spcAft>
              <a:buSzPts val="1400"/>
              <a:buChar char="●"/>
            </a:pPr>
            <a:endParaRPr lang="en-GB" b="1" dirty="0"/>
          </a:p>
          <a:p>
            <a:pPr marL="425450" lvl="0" indent="-285750" algn="l" rtl="0">
              <a:spcBef>
                <a:spcPts val="0"/>
              </a:spcBef>
              <a:spcAft>
                <a:spcPts val="0"/>
              </a:spcAft>
              <a:buSzPts val="1400"/>
              <a:buFont typeface="Wingdings" panose="05000000000000000000" pitchFamily="2" charset="2"/>
              <a:buChar char="Ø"/>
            </a:pPr>
            <a:r>
              <a:rPr lang="en-GB" b="1" dirty="0"/>
              <a:t>Logo: </a:t>
            </a:r>
          </a:p>
          <a:p>
            <a:pPr lvl="0"/>
            <a:endParaRPr lang="en-GB" dirty="0"/>
          </a:p>
          <a:p>
            <a:pPr marL="285750" lvl="0" indent="-285750">
              <a:buFont typeface="Wingdings" panose="05000000000000000000" pitchFamily="2" charset="2"/>
              <a:buChar char="Ø"/>
            </a:pPr>
            <a:r>
              <a:rPr lang="en-GB" b="1" dirty="0"/>
              <a:t>  Mission:</a:t>
            </a:r>
            <a:r>
              <a:rPr lang="en-US" dirty="0"/>
              <a:t> It’s mission is to be the preferred financial solutions provider excelling in customer delivery through insight, empowered employees and smart use of technology.</a:t>
            </a:r>
          </a:p>
          <a:p>
            <a:pPr lvl="0"/>
            <a:endParaRPr lang="en-US" dirty="0"/>
          </a:p>
          <a:p>
            <a:pPr marL="285750" indent="-285750" fontAlgn="base">
              <a:buFont typeface="Wingdings" panose="05000000000000000000" pitchFamily="2" charset="2"/>
              <a:buChar char="Ø"/>
            </a:pPr>
            <a:r>
              <a:rPr lang="en-US" b="1" dirty="0"/>
              <a:t> Values : </a:t>
            </a:r>
            <a:r>
              <a:rPr lang="en-US" dirty="0"/>
              <a:t>it’s values are − Ethics ,  Transparency , Teamwork , Ownership ,Customer Centricity.</a:t>
            </a:r>
          </a:p>
          <a:p>
            <a:pPr marL="0" lvl="0" indent="0" algn="l" rtl="0">
              <a:spcBef>
                <a:spcPts val="0"/>
              </a:spcBef>
              <a:spcAft>
                <a:spcPts val="0"/>
              </a:spcAft>
              <a:buNone/>
            </a:pPr>
            <a:endParaRPr b="1" dirty="0"/>
          </a:p>
          <a:p>
            <a:pPr marL="285750" lvl="0" indent="-285750">
              <a:buFont typeface="Wingdings" panose="05000000000000000000" pitchFamily="2" charset="2"/>
              <a:buChar char="Ø"/>
            </a:pPr>
            <a:r>
              <a:rPr lang="en-GB" b="1" dirty="0"/>
              <a:t>USP:</a:t>
            </a:r>
            <a:r>
              <a:rPr lang="en-US" dirty="0"/>
              <a:t>  It is one of the largest private sector financer in Indian agriculture.</a:t>
            </a:r>
            <a:endParaRPr b="1" dirty="0"/>
          </a:p>
          <a:p>
            <a:pPr marL="0" lvl="0" indent="0" algn="l" rtl="0">
              <a:spcBef>
                <a:spcPts val="0"/>
              </a:spcBef>
              <a:spcAft>
                <a:spcPts val="0"/>
              </a:spcAft>
              <a:buNone/>
            </a:pPr>
            <a:endParaRPr lang="en-US" dirty="0"/>
          </a:p>
          <a:p>
            <a:pPr marL="285750" lvl="0" indent="-285750">
              <a:buFont typeface="Wingdings" panose="05000000000000000000" pitchFamily="2" charset="2"/>
              <a:buChar char="Ø"/>
            </a:pPr>
            <a:r>
              <a:rPr lang="en-US" b="1" dirty="0"/>
              <a:t>Tagline: </a:t>
            </a:r>
            <a:r>
              <a:rPr lang="en-IN" dirty="0"/>
              <a:t>Badhti ka Naam Zindagi and Dil Se Open.</a:t>
            </a:r>
            <a:endParaRPr b="1" dirty="0"/>
          </a:p>
        </p:txBody>
      </p:sp>
      <p:pic>
        <p:nvPicPr>
          <p:cNvPr id="1026" name="Picture 2" descr="Axis Bank – Logos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051" y="2085343"/>
            <a:ext cx="1320970" cy="3581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902419" y="1615341"/>
            <a:ext cx="7773338" cy="1197133"/>
          </a:xfrm>
        </p:spPr>
        <p:txBody>
          <a:bodyPr>
            <a:normAutofit/>
          </a:bodyPr>
          <a:lstStyle/>
          <a:p>
            <a:r>
              <a:rPr lang="en-US" sz="6600" dirty="0">
                <a:latin typeface="Arial Black" panose="020B0A04020102020204" pitchFamily="34" charset="0"/>
              </a:rPr>
              <a:t>The END </a:t>
            </a:r>
            <a:endParaRPr lang="en-IN" sz="6600" dirty="0">
              <a:latin typeface="Arial Black" panose="020B0A04020102020204" pitchFamily="34" charset="0"/>
            </a:endParaRPr>
          </a:p>
        </p:txBody>
      </p:sp>
    </p:spTree>
    <p:extLst>
      <p:ext uri="{BB962C8B-B14F-4D97-AF65-F5344CB8AC3E}">
        <p14:creationId xmlns:p14="http://schemas.microsoft.com/office/powerpoint/2010/main" val="26337384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766950" y="471681"/>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dirty="0"/>
          </a:p>
        </p:txBody>
      </p:sp>
      <p:sp>
        <p:nvSpPr>
          <p:cNvPr id="74" name="Google Shape;74;p16"/>
          <p:cNvSpPr txBox="1"/>
          <p:nvPr/>
        </p:nvSpPr>
        <p:spPr>
          <a:xfrm>
            <a:off x="633805" y="1496323"/>
            <a:ext cx="7610100" cy="37548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buSzPts val="1400"/>
              <a:buChar char="●"/>
            </a:pPr>
            <a:r>
              <a:rPr lang="en-GB" b="1" dirty="0"/>
              <a:t>Analyse Brand Messaging:</a:t>
            </a:r>
            <a:r>
              <a:rPr lang="en-GB" dirty="0"/>
              <a:t> </a:t>
            </a:r>
            <a:r>
              <a:rPr lang="en-US" dirty="0"/>
              <a:t>Axis Bank has launched the '</a:t>
            </a:r>
            <a:r>
              <a:rPr lang="en-US" dirty="0" err="1"/>
              <a:t>Dil</a:t>
            </a:r>
            <a:r>
              <a:rPr lang="en-US" dirty="0"/>
              <a:t> Se Open – Aapke Liye' brand campaign which reaffirms and showcases its human value proposition to its customers. Created by Lowe Lintas, the campaign showcases five unique films inspired by real-life stories of the bank's employees who have truly lived up to their '</a:t>
            </a:r>
            <a:r>
              <a:rPr lang="en-US" dirty="0" err="1"/>
              <a:t>Dil</a:t>
            </a:r>
            <a:r>
              <a:rPr lang="en-US" dirty="0"/>
              <a:t> Se Open' promise.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Examine the brand's tagline: </a:t>
            </a:r>
            <a:r>
              <a:rPr lang="en-GB" sz="1200" dirty="0">
                <a:solidFill>
                  <a:srgbClr val="FF0000"/>
                </a:solidFill>
              </a:rPr>
              <a:t>Dil Se Open</a:t>
            </a:r>
            <a:r>
              <a:rPr lang="en-US" sz="1200" dirty="0">
                <a:solidFill>
                  <a:srgbClr val="FF0000"/>
                </a:solidFill>
              </a:rPr>
              <a:t> </a:t>
            </a:r>
            <a:r>
              <a:rPr lang="en-US" sz="1200" dirty="0">
                <a:solidFill>
                  <a:schemeClr val="tx1"/>
                </a:solidFill>
              </a:rPr>
              <a:t>is the tagline of axis bank. It means - </a:t>
            </a:r>
            <a:r>
              <a:rPr lang="en-US" sz="1200" dirty="0"/>
              <a:t>For your dreams, our eyes are open. For your hopes, our  minds are open. every possible window of opportunity. We welcome you with all our hearts.</a:t>
            </a:r>
          </a:p>
          <a:p>
            <a:pPr marL="139700" lvl="0" algn="l" rtl="0">
              <a:spcBef>
                <a:spcPts val="0"/>
              </a:spcBef>
              <a:spcAft>
                <a:spcPts val="0"/>
              </a:spcAft>
              <a:buSzPts val="1400"/>
            </a:pPr>
            <a:endParaRPr sz="1200" dirty="0">
              <a:solidFill>
                <a:schemeClr val="tx1"/>
              </a:solidFil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596468" y="159834"/>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chemeClr val="tx2"/>
                </a:solidFill>
              </a:rPr>
              <a:t>Part 1: Brand study, Competitor Analysis &amp; Buyer’s/Audience’s Persona</a:t>
            </a:r>
            <a:endParaRPr sz="1900" dirty="0">
              <a:solidFill>
                <a:schemeClr val="tx2"/>
              </a:solidFill>
            </a:endParaRPr>
          </a:p>
        </p:txBody>
      </p:sp>
      <p:sp>
        <p:nvSpPr>
          <p:cNvPr id="80" name="Google Shape;80;p17"/>
          <p:cNvSpPr txBox="1"/>
          <p:nvPr/>
        </p:nvSpPr>
        <p:spPr>
          <a:xfrm>
            <a:off x="686918" y="880443"/>
            <a:ext cx="7770164" cy="37240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t>Competitor Analysis: </a:t>
            </a:r>
            <a:r>
              <a:rPr lang="en-GB" dirty="0"/>
              <a:t>HDFC , ICICI , IDBI.</a:t>
            </a:r>
            <a:endParaRPr dirty="0"/>
          </a:p>
          <a:p>
            <a:pPr marL="0" lvl="0" indent="0" algn="l" rtl="0">
              <a:spcBef>
                <a:spcPts val="0"/>
              </a:spcBef>
              <a:spcAft>
                <a:spcPts val="0"/>
              </a:spcAft>
              <a:buNone/>
            </a:pPr>
            <a:endParaRPr b="1" dirty="0"/>
          </a:p>
          <a:p>
            <a:pPr marL="342900" lvl="0" indent="-342900">
              <a:buFont typeface="+mj-lt"/>
              <a:buAutoNum type="arabicPeriod"/>
            </a:pPr>
            <a:r>
              <a:rPr lang="en-GB" b="1" dirty="0"/>
              <a:t>Competitor 1: </a:t>
            </a:r>
            <a:r>
              <a:rPr lang="en-GB" dirty="0">
                <a:solidFill>
                  <a:schemeClr val="accent1">
                    <a:lumMod val="75000"/>
                  </a:schemeClr>
                </a:solidFill>
              </a:rPr>
              <a:t>HDFC </a:t>
            </a:r>
            <a:r>
              <a:rPr lang="en-GB" dirty="0"/>
              <a:t>(</a:t>
            </a:r>
            <a:r>
              <a:rPr lang="en-GB" dirty="0">
                <a:hlinkClick r:id="rId3"/>
              </a:rPr>
              <a:t>https://www.hdfcbank.com</a:t>
            </a:r>
            <a:r>
              <a:rPr lang="en-GB" dirty="0"/>
              <a:t>)</a:t>
            </a:r>
          </a:p>
          <a:p>
            <a:pPr lvl="0"/>
            <a:r>
              <a:rPr lang="en-GB" dirty="0"/>
              <a:t>                             </a:t>
            </a:r>
            <a:r>
              <a:rPr lang="en-GB" sz="1200" dirty="0">
                <a:solidFill>
                  <a:schemeClr val="tx2"/>
                </a:solidFill>
              </a:rPr>
              <a:t>It is one of the big four banks in India. </a:t>
            </a:r>
            <a:r>
              <a:rPr lang="en-US" sz="1200" dirty="0">
                <a:solidFill>
                  <a:schemeClr val="tx2"/>
                </a:solidFill>
              </a:rPr>
              <a:t>HDFC Bank was incorporated in August 1994 in the name of HDFC Bank Limited, with its registered office in Mumbai, India.  It’s usp is one of the big four banks in India.</a:t>
            </a:r>
          </a:p>
          <a:p>
            <a:pPr lvl="0"/>
            <a:endParaRPr sz="1200" b="1" dirty="0"/>
          </a:p>
          <a:p>
            <a:pPr lvl="0"/>
            <a:r>
              <a:rPr lang="en-GB" sz="1200" b="1" dirty="0"/>
              <a:t>2.    Competitor 2: </a:t>
            </a:r>
            <a:r>
              <a:rPr lang="en-GB" sz="1200" dirty="0">
                <a:solidFill>
                  <a:schemeClr val="accent1">
                    <a:lumMod val="75000"/>
                  </a:schemeClr>
                </a:solidFill>
              </a:rPr>
              <a:t>ICICI </a:t>
            </a:r>
            <a:r>
              <a:rPr lang="en-GB" sz="1200" dirty="0">
                <a:solidFill>
                  <a:schemeClr val="tx1"/>
                </a:solidFill>
              </a:rPr>
              <a:t>(</a:t>
            </a:r>
            <a:r>
              <a:rPr lang="en-GB" sz="1200" dirty="0">
                <a:solidFill>
                  <a:schemeClr val="tx1"/>
                </a:solidFill>
                <a:hlinkClick r:id="rId4"/>
              </a:rPr>
              <a:t>https://www.icicibank.com</a:t>
            </a:r>
            <a:r>
              <a:rPr lang="en-GB" sz="1200" dirty="0">
                <a:solidFill>
                  <a:schemeClr val="tx1"/>
                </a:solidFill>
              </a:rPr>
              <a:t>/)</a:t>
            </a:r>
            <a:endParaRPr sz="1200" dirty="0">
              <a:solidFill>
                <a:schemeClr val="accent1">
                  <a:lumMod val="75000"/>
                </a:schemeClr>
              </a:solidFill>
            </a:endParaRPr>
          </a:p>
          <a:p>
            <a:pPr lvl="0"/>
            <a:r>
              <a:rPr lang="en-US" sz="1200" b="1" dirty="0"/>
              <a:t>                               </a:t>
            </a:r>
            <a:r>
              <a:rPr lang="en-US" sz="1200" dirty="0">
                <a:solidFill>
                  <a:schemeClr val="tx2"/>
                </a:solidFill>
              </a:rPr>
              <a:t>ICICI is the most efficient and tech Savvy bank in the Indian banking industry was established by ICICI, as a wholly owned subsidiary in 1994 in Vadodara. The bank was founded as the Industrial Credit and Investment Corporation of India Bank, before it changed its name to ICICI Bank.</a:t>
            </a:r>
          </a:p>
          <a:p>
            <a:pPr lvl="0"/>
            <a:r>
              <a:rPr lang="en-US" sz="1200" dirty="0">
                <a:solidFill>
                  <a:schemeClr val="tx2"/>
                </a:solidFill>
              </a:rPr>
              <a:t>It’s USP is the most efficient and tech Savvy bank in the Indian banking industry</a:t>
            </a:r>
            <a:r>
              <a:rPr lang="en-US" sz="1200" dirty="0"/>
              <a:t>.</a:t>
            </a:r>
          </a:p>
          <a:p>
            <a:pPr lvl="0"/>
            <a:endParaRPr sz="1200" dirty="0"/>
          </a:p>
          <a:p>
            <a:pPr marL="342900" lvl="0" indent="-342900">
              <a:buAutoNum type="arabicPeriod" startAt="3"/>
            </a:pPr>
            <a:r>
              <a:rPr lang="en-GB" b="1" dirty="0"/>
              <a:t>Competitor 3: </a:t>
            </a:r>
            <a:r>
              <a:rPr lang="en-GB" dirty="0">
                <a:solidFill>
                  <a:schemeClr val="accent1">
                    <a:lumMod val="75000"/>
                  </a:schemeClr>
                </a:solidFill>
              </a:rPr>
              <a:t>IDBI </a:t>
            </a:r>
            <a:r>
              <a:rPr lang="en-GB" dirty="0">
                <a:solidFill>
                  <a:schemeClr val="tx1"/>
                </a:solidFill>
              </a:rPr>
              <a:t>(</a:t>
            </a:r>
            <a:r>
              <a:rPr lang="en-GB" dirty="0">
                <a:solidFill>
                  <a:schemeClr val="tx1"/>
                </a:solidFill>
                <a:hlinkClick r:id="rId5"/>
              </a:rPr>
              <a:t>https://www.idbibank.in/</a:t>
            </a:r>
            <a:r>
              <a:rPr lang="en-GB" dirty="0">
                <a:solidFill>
                  <a:schemeClr val="tx1"/>
                </a:solidFill>
              </a:rPr>
              <a:t>)</a:t>
            </a:r>
          </a:p>
          <a:p>
            <a:pPr lvl="0"/>
            <a:r>
              <a:rPr lang="en-US" sz="1200" dirty="0">
                <a:solidFill>
                  <a:schemeClr val="tx2"/>
                </a:solidFill>
              </a:rPr>
              <a:t>                                   It is a Development Financial Institution constituted in 1964, as a wholly-owned subsidiary of the Reserve bank of India, for providing financial aid to industries and assisting the development institutions (like NSE, NSDSL, SIDBI, </a:t>
            </a:r>
            <a:r>
              <a:rPr lang="en-US" sz="1200" dirty="0" err="1">
                <a:solidFill>
                  <a:schemeClr val="tx2"/>
                </a:solidFill>
              </a:rPr>
              <a:t>etc</a:t>
            </a:r>
            <a:r>
              <a:rPr lang="en-US" sz="1200" dirty="0">
                <a:solidFill>
                  <a:schemeClr val="tx2"/>
                </a:solidFill>
              </a:rPr>
              <a:t>)</a:t>
            </a:r>
            <a:r>
              <a:rPr lang="en-US" dirty="0">
                <a:solidFill>
                  <a:schemeClr val="tx2"/>
                </a:solidFill>
              </a:rPr>
              <a:t> </a:t>
            </a:r>
            <a:r>
              <a:rPr lang="en-US" sz="1200" dirty="0">
                <a:solidFill>
                  <a:schemeClr val="tx2"/>
                </a:solidFill>
              </a:rPr>
              <a:t>. (USP)It is a focused development financial institution</a:t>
            </a:r>
            <a:r>
              <a:rPr lang="en-US" sz="1200" dirty="0"/>
              <a:t>. </a:t>
            </a:r>
            <a:endParaRPr sz="1200" b="1"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653399" y="101124"/>
            <a:ext cx="7527709"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GB" b="1" dirty="0">
                <a:solidFill>
                  <a:srgbClr val="FF0000"/>
                </a:solidFill>
              </a:rPr>
              <a:t>Buyer's/Audience's Persona</a:t>
            </a:r>
            <a:r>
              <a:rPr lang="en-GB" b="1" dirty="0"/>
              <a:t>:</a:t>
            </a:r>
            <a:r>
              <a:rPr lang="en-GB" dirty="0"/>
              <a:t> </a:t>
            </a:r>
            <a:endParaRPr lang="en-US" dirty="0"/>
          </a:p>
          <a:p>
            <a:pPr marL="425450" lvl="0" indent="-285750">
              <a:buSzPts val="1400"/>
              <a:buFont typeface="Wingdings" panose="05000000000000000000" pitchFamily="2" charset="2"/>
              <a:buChar char="Ø"/>
            </a:pPr>
            <a:r>
              <a:rPr lang="en-US" dirty="0">
                <a:solidFill>
                  <a:schemeClr val="tx1"/>
                </a:solidFill>
              </a:rPr>
              <a:t>Axis bank segments the market based on Psychographics &amp; demographics variables like income &amp; occupation, age, social class etc. It targets the business class &amp; tech savvy customers for whom time is more important and who would prefer convenience in banking with bank.</a:t>
            </a:r>
            <a:r>
              <a:rPr lang="en-US" b="1" dirty="0">
                <a:solidFill>
                  <a:schemeClr val="tx1"/>
                </a:solidFill>
              </a:rPr>
              <a:t> </a:t>
            </a:r>
          </a:p>
          <a:p>
            <a:pPr marL="139700" lvl="0">
              <a:buSzPts val="1400"/>
            </a:pPr>
            <a:endParaRPr lang="en-US" b="1" dirty="0"/>
          </a:p>
          <a:p>
            <a:pPr marL="139700" lvl="0">
              <a:buSzPts val="1400"/>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pic>
        <p:nvPicPr>
          <p:cNvPr id="3" name="Picture 2"/>
          <p:cNvPicPr>
            <a:picLocks noChangeAspect="1"/>
          </p:cNvPicPr>
          <p:nvPr/>
        </p:nvPicPr>
        <p:blipFill>
          <a:blip r:embed="rId3"/>
          <a:stretch>
            <a:fillRect/>
          </a:stretch>
        </p:blipFill>
        <p:spPr>
          <a:xfrm>
            <a:off x="755074" y="1569462"/>
            <a:ext cx="3934690" cy="328476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586161670"/>
              </p:ext>
            </p:extLst>
          </p:nvPr>
        </p:nvGraphicFramePr>
        <p:xfrm>
          <a:off x="6054436" y="2576945"/>
          <a:ext cx="2542309" cy="2272146"/>
        </p:xfrm>
        <a:graphic>
          <a:graphicData uri="http://schemas.openxmlformats.org/drawingml/2006/table">
            <a:tbl>
              <a:tblPr/>
              <a:tblGrid>
                <a:gridCol w="2542309">
                  <a:extLst>
                    <a:ext uri="{9D8B030D-6E8A-4147-A177-3AD203B41FA5}">
                      <a16:colId xmlns:a16="http://schemas.microsoft.com/office/drawing/2014/main" val="20000"/>
                    </a:ext>
                  </a:extLst>
                </a:gridCol>
              </a:tblGrid>
              <a:tr h="2272146">
                <a:tc>
                  <a:txBody>
                    <a:bodyPr/>
                    <a:lstStyle/>
                    <a:p>
                      <a:r>
                        <a:rPr lang="en-US" dirty="0">
                          <a:solidFill>
                            <a:srgbClr val="FF0000"/>
                          </a:solidFill>
                        </a:rPr>
                        <a:t>BRAND</a:t>
                      </a:r>
                      <a:r>
                        <a:rPr lang="en-US" baseline="0" dirty="0"/>
                        <a:t> : Axis bank</a:t>
                      </a:r>
                    </a:p>
                    <a:p>
                      <a:r>
                        <a:rPr lang="en-US" baseline="0" dirty="0">
                          <a:solidFill>
                            <a:srgbClr val="92D050"/>
                          </a:solidFill>
                        </a:rPr>
                        <a:t>Age</a:t>
                      </a:r>
                      <a:r>
                        <a:rPr lang="en-US" baseline="0" dirty="0"/>
                        <a:t> : 16 to 60+</a:t>
                      </a:r>
                    </a:p>
                    <a:p>
                      <a:r>
                        <a:rPr lang="en-US" baseline="0" dirty="0">
                          <a:solidFill>
                            <a:srgbClr val="00B050"/>
                          </a:solidFill>
                        </a:rPr>
                        <a:t>Location</a:t>
                      </a:r>
                      <a:r>
                        <a:rPr lang="en-US" baseline="0" dirty="0"/>
                        <a:t> : All over India</a:t>
                      </a:r>
                    </a:p>
                    <a:p>
                      <a:r>
                        <a:rPr lang="en-US" baseline="0" dirty="0">
                          <a:solidFill>
                            <a:srgbClr val="00B0F0"/>
                          </a:solidFill>
                        </a:rPr>
                        <a:t>Gender</a:t>
                      </a:r>
                      <a:r>
                        <a:rPr lang="en-US" baseline="0" dirty="0"/>
                        <a:t> : All genders </a:t>
                      </a:r>
                    </a:p>
                    <a:p>
                      <a:r>
                        <a:rPr lang="en-US" baseline="0" dirty="0">
                          <a:solidFill>
                            <a:srgbClr val="7030A0"/>
                          </a:solidFill>
                        </a:rPr>
                        <a:t>Target audience </a:t>
                      </a:r>
                      <a:r>
                        <a:rPr lang="en-US" baseline="0" dirty="0"/>
                        <a:t>: Middle class and high income people.</a:t>
                      </a:r>
                    </a:p>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0817" y="181351"/>
            <a:ext cx="7543800" cy="1089025"/>
          </a:xfrm>
        </p:spPr>
        <p:txBody>
          <a:bodyPr>
            <a:normAutofit fontScale="90000"/>
          </a:bodyPr>
          <a:lstStyle/>
          <a:p>
            <a:r>
              <a:rPr lang="en-US" sz="2000" b="1" u="sng" dirty="0">
                <a:solidFill>
                  <a:srgbClr val="FF0000"/>
                </a:solidFill>
              </a:rPr>
              <a:t>Audience Demographics </a:t>
            </a:r>
            <a:r>
              <a:rPr lang="en-US" sz="2000" dirty="0">
                <a:solidFill>
                  <a:srgbClr val="FF0000"/>
                </a:solidFill>
              </a:rPr>
              <a:t>:</a:t>
            </a:r>
            <a:br>
              <a:rPr lang="en-US" dirty="0"/>
            </a:br>
            <a:r>
              <a:rPr lang="en-US" sz="1600" dirty="0"/>
              <a:t>Audience composition can reveal a site's current market share across various audiences. axisbank.com's audience is 67.79% male and 32.21% female. The largest age group of visitors are 25 - 34 year olds (Desktop).</a:t>
            </a:r>
            <a:br>
              <a:rPr lang="en-US" sz="1600" dirty="0"/>
            </a:br>
            <a:endParaRPr lang="en-IN" sz="1600" dirty="0"/>
          </a:p>
        </p:txBody>
      </p:sp>
      <p:pic>
        <p:nvPicPr>
          <p:cNvPr id="4" name="Content Placeholder 3"/>
          <p:cNvPicPr>
            <a:picLocks noGrp="1" noChangeAspect="1"/>
          </p:cNvPicPr>
          <p:nvPr>
            <p:ph idx="4294967295"/>
          </p:nvPr>
        </p:nvPicPr>
        <p:blipFill rotWithShape="1">
          <a:blip r:embed="rId2"/>
          <a:stretch/>
        </p:blipFill>
        <p:spPr>
          <a:xfrm>
            <a:off x="1889125" y="1399798"/>
            <a:ext cx="5365750" cy="3017838"/>
          </a:xfrm>
          <a:prstGeom prst="rect">
            <a:avLst/>
          </a:prstGeom>
        </p:spPr>
      </p:pic>
    </p:spTree>
    <p:extLst>
      <p:ext uri="{BB962C8B-B14F-4D97-AF65-F5344CB8AC3E}">
        <p14:creationId xmlns:p14="http://schemas.microsoft.com/office/powerpoint/2010/main" val="3253722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0100" y="220096"/>
            <a:ext cx="7543800" cy="1089025"/>
          </a:xfrm>
        </p:spPr>
        <p:txBody>
          <a:bodyPr>
            <a:normAutofit/>
          </a:bodyPr>
          <a:lstStyle/>
          <a:p>
            <a:r>
              <a:rPr lang="en-US" sz="1600" u="sng" dirty="0">
                <a:solidFill>
                  <a:srgbClr val="FF0000"/>
                </a:solidFill>
              </a:rPr>
              <a:t>Audience Interests :</a:t>
            </a:r>
            <a:br>
              <a:rPr lang="en-US" sz="1400" dirty="0"/>
            </a:br>
            <a:r>
              <a:rPr lang="en-US" sz="1400" dirty="0">
                <a:latin typeface="Arial Black" panose="020B0A04020102020204" pitchFamily="34" charset="0"/>
              </a:rPr>
              <a:t>Audience interests reveal key details on the browsing interests of axisbank.com's visitors. Axis bank audience is interested in Finance &gt; Banking Credit and Lending &amp; india.</a:t>
            </a:r>
            <a:br>
              <a:rPr lang="en-US" sz="1400" dirty="0">
                <a:latin typeface="Arial Black" panose="020B0A04020102020204" pitchFamily="34" charset="0"/>
              </a:rPr>
            </a:br>
            <a:endParaRPr lang="en-IN" sz="1400" dirty="0">
              <a:latin typeface="Arial Black" panose="020B0A04020102020204" pitchFamily="34" charset="0"/>
            </a:endParaRPr>
          </a:p>
        </p:txBody>
      </p:sp>
      <p:pic>
        <p:nvPicPr>
          <p:cNvPr id="4" name="Content Placeholder 3"/>
          <p:cNvPicPr>
            <a:picLocks noGrp="1" noChangeAspect="1"/>
          </p:cNvPicPr>
          <p:nvPr>
            <p:ph idx="4294967295"/>
          </p:nvPr>
        </p:nvPicPr>
        <p:blipFill rotWithShape="1">
          <a:blip r:embed="rId2"/>
          <a:stretch/>
        </p:blipFill>
        <p:spPr>
          <a:xfrm>
            <a:off x="1889125" y="1376551"/>
            <a:ext cx="5365750" cy="3017838"/>
          </a:xfrm>
          <a:prstGeom prst="rect">
            <a:avLst/>
          </a:prstGeom>
        </p:spPr>
      </p:pic>
    </p:spTree>
    <p:extLst>
      <p:ext uri="{BB962C8B-B14F-4D97-AF65-F5344CB8AC3E}">
        <p14:creationId xmlns:p14="http://schemas.microsoft.com/office/powerpoint/2010/main" val="27629992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555655" y="135220"/>
            <a:ext cx="7610100" cy="47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2: SEO &amp; Keyword Research</a:t>
            </a:r>
            <a:endParaRPr sz="1900"/>
          </a:p>
        </p:txBody>
      </p:sp>
      <p:sp>
        <p:nvSpPr>
          <p:cNvPr id="92" name="Google Shape;92;p19"/>
          <p:cNvSpPr txBox="1"/>
          <p:nvPr/>
        </p:nvSpPr>
        <p:spPr>
          <a:xfrm>
            <a:off x="703855" y="631449"/>
            <a:ext cx="7313700" cy="40007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SEO Audit Of Axis Bank : </a:t>
            </a:r>
            <a:endParaRPr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424" y="1095014"/>
            <a:ext cx="5192592" cy="3417037"/>
          </a:xfrm>
          <a:prstGeom prst="rect">
            <a:avLst/>
          </a:prstGeom>
        </p:spPr>
      </p:pic>
    </p:spTree>
  </p:cSld>
  <p:clrMapOvr>
    <a:masterClrMapping/>
  </p:clrMapOvr>
  <p:transition spd="slow">
    <p:wipe/>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692</TotalTime>
  <Words>2557</Words>
  <Application>Microsoft Office PowerPoint</Application>
  <PresentationFormat>On-screen Show (16:9)</PresentationFormat>
  <Paragraphs>239</Paragraphs>
  <Slides>30</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Algerian</vt:lpstr>
      <vt:lpstr>Arial</vt:lpstr>
      <vt:lpstr>Arial Black</vt:lpstr>
      <vt:lpstr>Calibri</vt:lpstr>
      <vt:lpstr>Calibri Light</vt:lpstr>
      <vt:lpstr>Wingdings</vt:lpstr>
      <vt:lpstr>1_Retrospect</vt:lpstr>
      <vt:lpstr> TOPIC : AXIS_banK</vt:lpstr>
      <vt:lpstr>PowerPoint Presentation</vt:lpstr>
      <vt:lpstr>PowerPoint Presentation</vt:lpstr>
      <vt:lpstr>PowerPoint Presentation</vt:lpstr>
      <vt:lpstr>PowerPoint Presentation</vt:lpstr>
      <vt:lpstr>PowerPoint Presentation</vt:lpstr>
      <vt:lpstr>Audience Demographics : Audience composition can reveal a site's current market share across various audiences. axisbank.com's audience is 67.79% male and 32.21% female. The largest age group of visitors are 25 - 34 year olds (Desktop). </vt:lpstr>
      <vt:lpstr>Audience Interests : Audience interests reveal key details on the browsing interests of axisbank.com's visitors. Axis bank audience is interested in Finance &gt; Banking Credit and Lending &amp; india. </vt:lpstr>
      <vt:lpstr>PowerPoint Presentation</vt:lpstr>
      <vt:lpstr>PowerPoint Presentation</vt:lpstr>
      <vt:lpstr>Keyword Research Tools: SEMRUSH</vt:lpstr>
      <vt:lpstr>Analysis of Competitor Keywords: The competitors are 1.HDFC 2.ICICI 3.IDBI</vt:lpstr>
      <vt:lpstr>Long-Tail Keywords :</vt:lpstr>
      <vt:lpstr>One Page Optimization :  Meta-Tag optimization</vt:lpstr>
      <vt:lpstr>CONTENT OPTIMIZATION :   Essentially, content optimization, or SEO (search engine optimization), is the process of optimizing your content to make sure that it's more visible through the web. Search engine robots will rank highly optimized content higher on a search engine page than non-optimized content.   Optimizing Content for SEO :  1.Find the Right Topic and the Right Keyword.  2.Find Semantically Related Keywords.  3.Establish Your Structure.  4.Manage Keyword Density.  5.Be Aware of Cannibalization.  6.Add Visuals.  7.Interlink. 8.Cover the Topic in Depth.  </vt:lpstr>
      <vt:lpstr>THE PROCESS OF CONDUCTING KEYWORDS RESEARCH AND THE SEO RECOMMENDATIONS :</vt:lpstr>
      <vt:lpstr>Challenges faced during the research and analysis phase, as well as the key insights gained from the keyword research process. :</vt:lpstr>
      <vt:lpstr>PowerPoint Presentation</vt:lpstr>
      <vt:lpstr>Reflect on the content ideas and marketing strategies process?  Content marketing is a marketing strategy used to attract, engage, and retain an audience by creating and sharing relevant articles, videos, podcasts, and other media. This approach establishes expertise, promotes brand awareness, and keeps your business top of mind when it's time to buy what you sell.          </vt:lpstr>
      <vt:lpstr>PowerPoint Presentation</vt:lpstr>
      <vt:lpstr>PowerPoint Presentation</vt:lpstr>
      <vt:lpstr>PowerPoint Presentation</vt:lpstr>
      <vt:lpstr>PowerPoint Presentation</vt:lpstr>
      <vt:lpstr>PowerPoint Presentation</vt:lpstr>
      <vt:lpstr>Advertising goals : Creating brand awareness to public/audience.  Audience Targeting : age : 18 to 60 , gender : all genders , Location : over all india. </vt:lpstr>
      <vt:lpstr>Advertising goal : Driving website traffic. Advertising Targeting :  Age – 18 to 60, Gender – all genders , Location – India.</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ANITHA ANU</cp:lastModifiedBy>
  <cp:revision>70</cp:revision>
  <dcterms:modified xsi:type="dcterms:W3CDTF">2023-08-02T08:28:11Z</dcterms:modified>
</cp:coreProperties>
</file>